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77" r:id="rId4"/>
    <p:sldId id="260" r:id="rId5"/>
    <p:sldId id="275" r:id="rId6"/>
    <p:sldId id="278" r:id="rId7"/>
    <p:sldId id="261" r:id="rId8"/>
    <p:sldId id="265" r:id="rId9"/>
    <p:sldId id="274" r:id="rId10"/>
    <p:sldId id="273" r:id="rId11"/>
    <p:sldId id="279" r:id="rId12"/>
    <p:sldId id="280" r:id="rId13"/>
    <p:sldId id="281" r:id="rId14"/>
    <p:sldId id="282" r:id="rId15"/>
    <p:sldId id="283" r:id="rId16"/>
    <p:sldId id="263" r:id="rId17"/>
    <p:sldId id="272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14767-A07A-461B-989C-57EC27D05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EAAA61-3D67-4FBD-BB05-179CD254F2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C99E50A-B16C-467A-B2F3-DC67ED3E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9D045-EA85-40B0-9E8B-19CDA0582964}"/>
              </a:ext>
            </a:extLst>
          </p:cNvPr>
          <p:cNvSpPr txBox="1"/>
          <p:nvPr/>
        </p:nvSpPr>
        <p:spPr>
          <a:xfrm>
            <a:off x="685800" y="418881"/>
            <a:ext cx="7916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«Детский сад №469 г. Челябинска»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63D9F-D31E-46D0-B97F-9D72F77B5DEE}"/>
              </a:ext>
            </a:extLst>
          </p:cNvPr>
          <p:cNvSpPr txBox="1"/>
          <p:nvPr/>
        </p:nvSpPr>
        <p:spPr>
          <a:xfrm>
            <a:off x="827584" y="1988840"/>
            <a:ext cx="7772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  <a:cs typeface="Times New Roman" pitchFamily="18" charset="0"/>
              </a:rPr>
              <a:t>Семинар по теме </a:t>
            </a:r>
          </a:p>
          <a:p>
            <a:pPr algn="ctr"/>
            <a:r>
              <a:rPr lang="ru-RU" sz="3600" b="1" dirty="0">
                <a:latin typeface="Monotype Corsiva" panose="03010101010201010101" pitchFamily="66" charset="0"/>
                <a:cs typeface="Times New Roman" pitchFamily="18" charset="0"/>
              </a:rPr>
              <a:t>«Инновационные формы работы  </a:t>
            </a:r>
          </a:p>
          <a:p>
            <a:pPr algn="ctr"/>
            <a:r>
              <a:rPr lang="ru-RU" sz="3600" b="1" dirty="0">
                <a:latin typeface="Monotype Corsiva" panose="03010101010201010101" pitchFamily="66" charset="0"/>
                <a:cs typeface="Times New Roman" pitchFamily="18" charset="0"/>
              </a:rPr>
              <a:t>по реализации  </a:t>
            </a:r>
          </a:p>
          <a:p>
            <a:pPr algn="ctr"/>
            <a:r>
              <a:rPr lang="ru-RU" sz="3600" b="1" dirty="0">
                <a:latin typeface="Monotype Corsiva" panose="03010101010201010101" pitchFamily="66" charset="0"/>
                <a:cs typeface="Times New Roman" pitchFamily="18" charset="0"/>
              </a:rPr>
              <a:t>нравственно-патриотического  воспитания»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F2A1F-297E-4001-B6D2-B18EEBDEE17A}"/>
              </a:ext>
            </a:extLst>
          </p:cNvPr>
          <p:cNvSpPr txBox="1"/>
          <p:nvPr/>
        </p:nvSpPr>
        <p:spPr>
          <a:xfrm>
            <a:off x="5172682" y="5388200"/>
            <a:ext cx="3440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Подготовила: </a:t>
            </a:r>
            <a:r>
              <a:rPr lang="ru-RU" sz="24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Еловик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Е.В</a:t>
            </a:r>
          </a:p>
        </p:txBody>
      </p:sp>
    </p:spTree>
    <p:extLst>
      <p:ext uri="{BB962C8B-B14F-4D97-AF65-F5344CB8AC3E}">
        <p14:creationId xmlns:p14="http://schemas.microsoft.com/office/powerpoint/2010/main" val="183521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62551-97BD-45B3-9062-D6629E32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90915-B239-4155-9EA3-D1676668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5C179BCF-F94F-4FFC-AB6F-5F8C5A60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41974-7F15-47CD-83ED-40912AA2D062}"/>
              </a:ext>
            </a:extLst>
          </p:cNvPr>
          <p:cNvSpPr txBox="1"/>
          <p:nvPr/>
        </p:nvSpPr>
        <p:spPr>
          <a:xfrm>
            <a:off x="1187624" y="391260"/>
            <a:ext cx="7200800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квест-игр:</a:t>
            </a:r>
          </a:p>
          <a:p>
            <a:pPr lvl="0"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«Моя Родина — моя Россия».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 проходит по станциям: «Флаг России», «Герб России», «Традиции», «Русские сказки». На каждой станции участники получают вопросы или задания. За правильные ответы и хорошую командную работу они получают части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в конце игры нужно сложить, чтобы узнать, что изображено.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патриот земли своей, я гражданин России».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включает такие станции, как «Шифровка», «Военные профессии», «Найди 10 отличий», «Снайперы», «Собери пословицу» и «Полоса препятствий».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поисках национального сокровища»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Участники выполняют задания, за правильный ответ получают часть картинки. В конце игры нужно собрать всю картинку и узнать, где находится сокровище.  </a:t>
            </a:r>
          </a:p>
        </p:txBody>
      </p:sp>
    </p:spTree>
    <p:extLst>
      <p:ext uri="{BB962C8B-B14F-4D97-AF65-F5344CB8AC3E}">
        <p14:creationId xmlns:p14="http://schemas.microsoft.com/office/powerpoint/2010/main" val="199681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2C772-37F5-4332-9D4E-21C14E07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CEF9E-5F97-48B0-97CB-D4375F475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107D68D1-F6E3-4465-958B-7C0F5351D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55.jpg">
            <a:extLst>
              <a:ext uri="{FF2B5EF4-FFF2-40B4-BE49-F238E27FC236}">
                <a16:creationId xmlns:a16="http://schemas.microsoft.com/office/drawing/2014/main" id="{736E6178-1207-4E3E-92FA-A258B9A5F2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31836"/>
            <a:ext cx="3538736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66.jpg">
            <a:extLst>
              <a:ext uri="{FF2B5EF4-FFF2-40B4-BE49-F238E27FC236}">
                <a16:creationId xmlns:a16="http://schemas.microsoft.com/office/drawing/2014/main" id="{0CA48A13-853C-4AD9-9D8A-DE284EA984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85"/>
          <a:stretch/>
        </p:blipFill>
        <p:spPr>
          <a:xfrm>
            <a:off x="4180148" y="3297342"/>
            <a:ext cx="4322440" cy="3222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04AC956D-CE0A-4D5E-9D4D-AF1ABBBC5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87" y="216488"/>
            <a:ext cx="4093713" cy="28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5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60C2B-4D49-41B0-AAF8-ABAD58C7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30DBC-AA14-4595-9440-DC488375E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61396E63-A22F-4E67-B78D-FABE9E09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CBC41-CF9F-42FD-A67E-CE97CCD0B46D}"/>
              </a:ext>
            </a:extLst>
          </p:cNvPr>
          <p:cNvSpPr txBox="1"/>
          <p:nvPr/>
        </p:nvSpPr>
        <p:spPr>
          <a:xfrm>
            <a:off x="846247" y="1545105"/>
            <a:ext cx="78488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Макетирование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инновационная форма работы по нравственно-патриотическому воспитанию в детских садах . Это метод конструирования объектов, при помощи которого создают пространственные трёхмерные модели (макеты).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4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78495-D32F-4A36-81B8-4798FBD8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C90CA-1E00-42D0-8723-E4BFF32D9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7C7BE510-DA10-482F-9B1B-A36D25EE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DCF2D-18CC-4456-8E52-E9845CC84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6151">
            <a:off x="192865" y="336675"/>
            <a:ext cx="2732302" cy="1800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63DEC-3D94-410D-9092-F75B4E4411E7}"/>
              </a:ext>
            </a:extLst>
          </p:cNvPr>
          <p:cNvSpPr txBox="1"/>
          <p:nvPr/>
        </p:nvSpPr>
        <p:spPr>
          <a:xfrm rot="20610345">
            <a:off x="154676" y="1517576"/>
            <a:ext cx="3023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</a:t>
            </a:r>
          </a:p>
          <a:p>
            <a:pPr algn="ctr"/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«Малахитовой шкатулки»</a:t>
            </a:r>
          </a:p>
        </p:txBody>
      </p:sp>
      <p:pic>
        <p:nvPicPr>
          <p:cNvPr id="8" name="Picture 2" descr="C:\Users\Садик\Downloads\1768810228086.jpg">
            <a:extLst>
              <a:ext uri="{FF2B5EF4-FFF2-40B4-BE49-F238E27FC236}">
                <a16:creationId xmlns:a16="http://schemas.microsoft.com/office/drawing/2014/main" id="{C18283C5-940A-4D00-B128-6A7B397D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8640"/>
            <a:ext cx="2201591" cy="301373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65A1C-5B8B-436D-9D27-0F856BBE6C01}"/>
              </a:ext>
            </a:extLst>
          </p:cNvPr>
          <p:cNvSpPr txBox="1"/>
          <p:nvPr/>
        </p:nvSpPr>
        <p:spPr>
          <a:xfrm>
            <a:off x="3593691" y="2829572"/>
            <a:ext cx="1853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Дружба народов</a:t>
            </a:r>
          </a:p>
        </p:txBody>
      </p:sp>
      <p:pic>
        <p:nvPicPr>
          <p:cNvPr id="11" name="Picture 4" descr="C:\Users\Садик\Downloads\1768810228064.jpg">
            <a:extLst>
              <a:ext uri="{FF2B5EF4-FFF2-40B4-BE49-F238E27FC236}">
                <a16:creationId xmlns:a16="http://schemas.microsoft.com/office/drawing/2014/main" id="{97BA0F12-AC4F-4D1C-9B61-EDD2F750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2312">
            <a:off x="696724" y="2610287"/>
            <a:ext cx="2477106" cy="364502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183555-C75B-4D04-83A5-FAB4AF98A1A8}"/>
              </a:ext>
            </a:extLst>
          </p:cNvPr>
          <p:cNvSpPr txBox="1"/>
          <p:nvPr/>
        </p:nvSpPr>
        <p:spPr>
          <a:xfrm rot="20948591">
            <a:off x="1121603" y="5771836"/>
            <a:ext cx="2069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«Вечный огонь»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D54B60-7955-48F4-ADA6-99BD8DE489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480">
            <a:off x="6360864" y="323117"/>
            <a:ext cx="2468114" cy="31399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1EB026-D623-4F61-80B0-BBCC34C91B38}"/>
              </a:ext>
            </a:extLst>
          </p:cNvPr>
          <p:cNvSpPr txBox="1"/>
          <p:nvPr/>
        </p:nvSpPr>
        <p:spPr>
          <a:xfrm rot="694597">
            <a:off x="5991484" y="2822234"/>
            <a:ext cx="2644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горы  по сказке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«Серебряное копытце»</a:t>
            </a:r>
          </a:p>
        </p:txBody>
      </p:sp>
      <p:pic>
        <p:nvPicPr>
          <p:cNvPr id="17" name="Picture 3" descr="C:\Users\Садик\Downloads\1768810228076.jpg">
            <a:extLst>
              <a:ext uri="{FF2B5EF4-FFF2-40B4-BE49-F238E27FC236}">
                <a16:creationId xmlns:a16="http://schemas.microsoft.com/office/drawing/2014/main" id="{6F5F9169-1C33-4F89-863D-F9CEB5F6C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717032"/>
            <a:ext cx="3420656" cy="2751198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528F83-AAC7-4A60-B84D-F1A64577D8AE}"/>
              </a:ext>
            </a:extLst>
          </p:cNvPr>
          <p:cNvSpPr txBox="1"/>
          <p:nvPr/>
        </p:nvSpPr>
        <p:spPr>
          <a:xfrm>
            <a:off x="4785076" y="6372038"/>
            <a:ext cx="250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Макет «Русская изба»</a:t>
            </a:r>
          </a:p>
        </p:txBody>
      </p:sp>
    </p:spTree>
    <p:extLst>
      <p:ext uri="{BB962C8B-B14F-4D97-AF65-F5344CB8AC3E}">
        <p14:creationId xmlns:p14="http://schemas.microsoft.com/office/powerpoint/2010/main" val="68968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8355E-2249-4459-BCBA-0C73AE64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7C7B9-6DBF-4F57-82AC-3201D09FE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4931CC6D-E970-4CE7-9335-3FD75AF8A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246FC-4908-4587-8A55-77ADB7A2C269}"/>
              </a:ext>
            </a:extLst>
          </p:cNvPr>
          <p:cNvSpPr txBox="1"/>
          <p:nvPr/>
        </p:nvSpPr>
        <p:spPr>
          <a:xfrm>
            <a:off x="1179494" y="694561"/>
            <a:ext cx="74991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 акции — инновационная форма работы в патриотическом воспитании, которая позволяет формировать чувство патриотизма, любви к Родине, родным местам и семье.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4" descr="флаг.png">
            <a:extLst>
              <a:ext uri="{FF2B5EF4-FFF2-40B4-BE49-F238E27FC236}">
                <a16:creationId xmlns:a16="http://schemas.microsoft.com/office/drawing/2014/main" id="{8DE33824-D8E6-4D60-9618-158D55E5CE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2" b="13197"/>
          <a:stretch/>
        </p:blipFill>
        <p:spPr bwMode="auto">
          <a:xfrm>
            <a:off x="2591780" y="3647309"/>
            <a:ext cx="3960440" cy="284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0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116CA-430E-4CBB-84D8-5D5CA4C8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EC782-DB1A-4101-9640-72614ED1E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F5AD36B7-261F-43A2-A386-11D5E4958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9D8BCA24-EF66-4E38-AB09-11583C06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2" y="400800"/>
            <a:ext cx="3598198" cy="23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FBCDBA-E186-4D24-BB11-BD7AB60FBDD8}"/>
              </a:ext>
            </a:extLst>
          </p:cNvPr>
          <p:cNvSpPr txBox="1"/>
          <p:nvPr/>
        </p:nvSpPr>
        <p:spPr>
          <a:xfrm>
            <a:off x="256121" y="278266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акция «Георгиевская ленточка»</a:t>
            </a: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FFD20C84-F8B7-42E9-A7F8-7DAF4884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3262"/>
            <a:ext cx="4349129" cy="26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76C10-8B9A-4F4A-BE34-41762D93D4F0}"/>
              </a:ext>
            </a:extLst>
          </p:cNvPr>
          <p:cNvSpPr txBox="1"/>
          <p:nvPr/>
        </p:nvSpPr>
        <p:spPr>
          <a:xfrm>
            <a:off x="4139952" y="5943911"/>
            <a:ext cx="4670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«Письма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197095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885C3E3-F84A-499A-A1FD-B50CACBE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1B4CA3-9198-46D4-A0A2-9568F67EF733}"/>
              </a:ext>
            </a:extLst>
          </p:cNvPr>
          <p:cNvSpPr txBox="1"/>
          <p:nvPr/>
        </p:nvSpPr>
        <p:spPr>
          <a:xfrm>
            <a:off x="899592" y="1240622"/>
            <a:ext cx="77048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Флеш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-анимация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разновидность компьютерной графики, которая позволяет создавать динамичные, интерактивные мультимедийные продукты. Она используется в патриотическом воспитании дошкольников для формирования у детей любви к Родине, гордости за свою страну, уважения к её культуре и традициям</a:t>
            </a:r>
            <a:r>
              <a:rPr lang="ru-RU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FEEB6-B805-448F-ACFF-63E1C817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A80D3-E1AE-4175-9E5F-00E72039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15CF38A9-EC9F-4D69-9511-B26455AA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711177-8D19-4284-B5DB-A2405AF32A30}"/>
              </a:ext>
            </a:extLst>
          </p:cNvPr>
          <p:cNvSpPr txBox="1"/>
          <p:nvPr/>
        </p:nvSpPr>
        <p:spPr>
          <a:xfrm>
            <a:off x="611560" y="643914"/>
            <a:ext cx="7632848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использования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-анимации в патриотическом воспитании дошкольников включают: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Визуальная привлекательность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яркие и динамичные образы помогают удерживать внимание детей на протяжении длительного времени.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Интерактивность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анимация может быть интерактивной, что способствует активному участию детей в образовательном процессе. Они могут отвечать на вопросы, выбирать действия героев.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Эмоциональная вовлечённость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благодаря анимации дети могут переживать различные ситуации вместе с персонажами, что способствует формированию эмоциональной связи с темами патриотизма.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сложных тем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через анимацию можно просто и понятно объяснить дошкольникам такие сложные понятия, как любовь к Родине, уважение к государственным символам, историческим личностям.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62551-97BD-45B3-9062-D6629E32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90915-B239-4155-9EA3-D1676668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5C179BCF-F94F-4FFC-AB6F-5F8C5A60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02975D-2172-435F-991C-E47B98BA4FD5}"/>
              </a:ext>
            </a:extLst>
          </p:cNvPr>
          <p:cNvSpPr txBox="1"/>
          <p:nvPr/>
        </p:nvSpPr>
        <p:spPr>
          <a:xfrm>
            <a:off x="1115616" y="731837"/>
            <a:ext cx="734481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Интерактивные мультфильмы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в таких мультфильмах дети могут выбирать действия персонажей, помогая им принимать правильные решения на основе нравственных и патриотических принципов.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Патриотические игры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игры, основанные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-анимации, могут помогать детям запоминать важные исторические даты, знакомиться с культурой и традициями своей страны.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Анимационные рассказы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через короткие анимационные истории можно рассказывать детям о великих личностях, культурных событиях и героях прошлого.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3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472A6-1AF3-41F7-90B5-6C3B5702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5F947-62F2-4DEE-B556-6F5232ADC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F871C27-C597-4642-B9DB-CB2A4537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A3FEE-B088-49FC-9DD6-F826EFA4D7FF}"/>
              </a:ext>
            </a:extLst>
          </p:cNvPr>
          <p:cNvSpPr txBox="1"/>
          <p:nvPr/>
        </p:nvSpPr>
        <p:spPr>
          <a:xfrm>
            <a:off x="1619672" y="1417638"/>
            <a:ext cx="4680520" cy="17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8D7917-6790-4658-A23E-8AA10B87417F}"/>
              </a:ext>
            </a:extLst>
          </p:cNvPr>
          <p:cNvSpPr/>
          <p:nvPr/>
        </p:nvSpPr>
        <p:spPr>
          <a:xfrm>
            <a:off x="1649643" y="1848406"/>
            <a:ext cx="587468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ВНИМАНИЕ!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79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img.freepik.com/premium-vector/abstract-background_619125-1.jpg?semt=ais_hybrid&amp;w=7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1EC456DD-3CA2-48D1-ADE2-2DDDC45E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4D57AC-4258-4E5E-BAE2-96DF9112FDC0}"/>
              </a:ext>
            </a:extLst>
          </p:cNvPr>
          <p:cNvSpPr txBox="1"/>
          <p:nvPr/>
        </p:nvSpPr>
        <p:spPr>
          <a:xfrm>
            <a:off x="1079612" y="1443840"/>
            <a:ext cx="69847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семинара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с современными  инновационными  формами организации воспитательной работы, направленной на формирование у детей чувства любви к Родине, уважения к культурному наследию своего народа, воспитания духовно-нравственных качеств и гражданской ответственности.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EA44F8FA-B8D0-42E7-AA6F-F7868AA76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0B1A4C-CB7F-4116-B9BF-C2B906A34397}"/>
              </a:ext>
            </a:extLst>
          </p:cNvPr>
          <p:cNvSpPr txBox="1"/>
          <p:nvPr/>
        </p:nvSpPr>
        <p:spPr>
          <a:xfrm>
            <a:off x="1007604" y="1052736"/>
            <a:ext cx="71287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такое </a:t>
            </a:r>
          </a:p>
          <a:p>
            <a:pPr algn="ctr"/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 формы работы?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1D98360-69EA-4413-898D-837C5D0A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95" y="3336284"/>
            <a:ext cx="2897673" cy="28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6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117F7D-02C2-4BCF-9776-3EB40D4AC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3805C-9C49-4492-8B83-17D065C0E035}"/>
              </a:ext>
            </a:extLst>
          </p:cNvPr>
          <p:cNvSpPr txBox="1"/>
          <p:nvPr/>
        </p:nvSpPr>
        <p:spPr>
          <a:xfrm>
            <a:off x="881704" y="1091849"/>
            <a:ext cx="7632848" cy="968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вест-игра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10A4D-955E-485E-93BE-5B77A9C87D90}"/>
              </a:ext>
            </a:extLst>
          </p:cNvPr>
          <p:cNvSpPr txBox="1"/>
          <p:nvPr/>
        </p:nvSpPr>
        <p:spPr>
          <a:xfrm>
            <a:off x="1331640" y="1812335"/>
            <a:ext cx="7434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FCA89764-2573-496D-9982-F9486C9E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A41A99-C958-4875-8A07-8B39F0F45507}"/>
              </a:ext>
            </a:extLst>
          </p:cNvPr>
          <p:cNvSpPr txBox="1"/>
          <p:nvPr/>
        </p:nvSpPr>
        <p:spPr>
          <a:xfrm>
            <a:off x="1043608" y="424294"/>
            <a:ext cx="7344816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нновационные формы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нравственно-патриотического воспитания: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роектная деятельность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Квест-игра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Макетирование 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акции</a:t>
            </a: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анимация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EDB4B7-D04C-49DE-862E-EBC34DB4C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6520">
            <a:off x="451368" y="2619931"/>
            <a:ext cx="2124195" cy="1629149"/>
          </a:xfrm>
          <a:prstGeom prst="rect">
            <a:avLst/>
          </a:prstGeom>
        </p:spPr>
      </p:pic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1190E79E-63CF-4562-B3C3-1F7874FE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459">
            <a:off x="6680306" y="3018349"/>
            <a:ext cx="2270926" cy="151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cture background">
            <a:extLst>
              <a:ext uri="{FF2B5EF4-FFF2-40B4-BE49-F238E27FC236}">
                <a16:creationId xmlns:a16="http://schemas.microsoft.com/office/drawing/2014/main" id="{3777148E-D37A-4E80-95E7-C88C17F7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602">
            <a:off x="640787" y="4703639"/>
            <a:ext cx="2207520" cy="15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1D8A2E8-6968-461E-AD30-4A0750D4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9719">
            <a:off x="6083954" y="4898549"/>
            <a:ext cx="2536406" cy="15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thumbs.dreamstime.com/b/%D1%88%D0%B0%D1%80-%D0%B7%D0%B5%D0%BC%D0%BB%D0%B8-%D1%81-%D0%B3%D1%80%D1%83%D0%BF%D0%BF%D0%BE%D0%B9-%D0%BC%D0%BD%D0%BE%D0%B3%D0%BE%D0%BD%D0%B0%D1%86%D0%B8%D0%BE%D0%BD%D0%B0%D0%BB%D1%8C%D0%BD%D1%8B%D0%B5-%D0%B8-%D1%80%D0%B0%D0%B7%D0%BD%D0%BE%D0%BE%D0%B1%D1%80%D0%B0%D0%B7%D0%BD%D1%8B%D0%B5-%D0%B4%D0%B5%D1%82%D0%B8-%D1%81%D1%82%D0%BE%D1%8F%D0%BB%D0%B8-169423471.jpg">
            <a:extLst>
              <a:ext uri="{FF2B5EF4-FFF2-40B4-BE49-F238E27FC236}">
                <a16:creationId xmlns:a16="http://schemas.microsoft.com/office/drawing/2014/main" id="{792D1569-5614-4C46-AA1D-311C22D7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94" y="4722945"/>
            <a:ext cx="2839154" cy="17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9178E-6732-4FD1-9B22-45391BE5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5C389-D9FC-429F-BD51-5EADB7887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EF2E93DE-7E1F-4D34-A8B9-2BB816DE5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B7186-DDF7-4688-AAB0-8B18EBECFE53}"/>
              </a:ext>
            </a:extLst>
          </p:cNvPr>
          <p:cNvSpPr txBox="1"/>
          <p:nvPr/>
        </p:nvSpPr>
        <p:spPr>
          <a:xfrm>
            <a:off x="1043608" y="1239242"/>
            <a:ext cx="74168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  —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инновационная педагогическая технология, в работе по патриотическому воспитанию детей, направленная на развитие исследовательских, творческих и коммуникативных навыков детей через совместную работу педагога и воспитанников над определённой практической проблемой (темой.)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5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A1690-8342-465C-8B4F-3217B3BA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63F4C-D700-4AC1-B796-36F75AA8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5CE6E503-38DE-40C2-845F-A9BD12B4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5.infourok.ru/uploads/ex/05a8/000a17c7-bc85518c/img12.jpg">
            <a:extLst>
              <a:ext uri="{FF2B5EF4-FFF2-40B4-BE49-F238E27FC236}">
                <a16:creationId xmlns:a16="http://schemas.microsoft.com/office/drawing/2014/main" id="{3D4E7010-91C8-48C1-B5D2-979AC5B96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6307" b="3138"/>
          <a:stretch/>
        </p:blipFill>
        <p:spPr>
          <a:xfrm>
            <a:off x="1049869" y="728700"/>
            <a:ext cx="7044261" cy="540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2928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CE893E-F4A7-4012-BC26-792EA0BC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DF1AB19E-9D89-43DB-AE23-6F997F6B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6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1E8EEE-917C-4AFB-9C69-39E3E537EC39}"/>
              </a:ext>
            </a:extLst>
          </p:cNvPr>
          <p:cNvSpPr txBox="1"/>
          <p:nvPr/>
        </p:nvSpPr>
        <p:spPr>
          <a:xfrm>
            <a:off x="482461" y="58452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533DA0-BCAF-4CD2-89B2-B0D94C90468E}"/>
              </a:ext>
            </a:extLst>
          </p:cNvPr>
          <p:cNvSpPr txBox="1"/>
          <p:nvPr/>
        </p:nvSpPr>
        <p:spPr>
          <a:xfrm>
            <a:off x="841186" y="1015511"/>
            <a:ext cx="784561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  — инновационная педагогическая технология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работе по патриотическому воспитанию детей, направленная на развитие исследовательских, творческих и коммуникативных навыков детей через совместную работу педагога и воспитанников над определённой практической проблемой (темой.)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07376767-D554-4FB1-A999-C33FB6AC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B372B6-3E9E-4C03-B902-2117B94987AC}"/>
              </a:ext>
            </a:extLst>
          </p:cNvPr>
          <p:cNvSpPr txBox="1"/>
          <p:nvPr/>
        </p:nvSpPr>
        <p:spPr>
          <a:xfrm>
            <a:off x="838308" y="778084"/>
            <a:ext cx="7461629" cy="5651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Например: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«Моя семья — моя страна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направленный на изучение национальных традиций и историко-культурного наследия семей воспитанников.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 «Моя страна»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дети знакомятся с символами страны, изучают историю герба, флага, гимна, создают коллективную выставку, на которой представляют свои работы, связанные с символикой страны.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«Мои предки»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дети вместе с родителями и бабушками-дедушками исследуют свою семейную историю, узнают о предках, их профессиях, достижениях и вкладе в развитие страны. Затем дети создают коллективную книгу о своей семье и родных.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«Мой родной город»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дети изучают историю своего города, его достопримечательности, интересные факты.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99D15F1D-E0DF-402C-B7C6-B1505DEF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FA963E95-0685-4B75-BEAD-3EADC03827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487637" cy="24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015F4-113B-438D-A060-4E32018DC1D8}"/>
              </a:ext>
            </a:extLst>
          </p:cNvPr>
          <p:cNvSpPr txBox="1"/>
          <p:nvPr/>
        </p:nvSpPr>
        <p:spPr>
          <a:xfrm>
            <a:off x="899592" y="955973"/>
            <a:ext cx="7787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Квест-игры —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работы по патриотическому воспитанию, которая предполагает цепочку заданий, связанных между собой какой-либо темой и общей целью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172A0-B24A-406D-8C1E-BDB45E8AE8FE}"/>
              </a:ext>
            </a:extLst>
          </p:cNvPr>
          <p:cNvSpPr txBox="1"/>
          <p:nvPr/>
        </p:nvSpPr>
        <p:spPr>
          <a:xfrm>
            <a:off x="941055" y="2644777"/>
            <a:ext cx="7787208" cy="16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квеста —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целей, для чего участникам приходится взаимодействовать друг с другом, анализировать информацию, использовать знания и умения. </a:t>
            </a:r>
          </a:p>
        </p:txBody>
      </p:sp>
    </p:spTree>
    <p:extLst>
      <p:ext uri="{BB962C8B-B14F-4D97-AF65-F5344CB8AC3E}">
        <p14:creationId xmlns:p14="http://schemas.microsoft.com/office/powerpoint/2010/main" val="132549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62551-97BD-45B3-9062-D6629E32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90915-B239-4155-9EA3-D1676668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5C179BCF-F94F-4FFC-AB6F-5F8C5A60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A612F0-0284-458F-A4A0-F36DE2A0F3F0}"/>
              </a:ext>
            </a:extLst>
          </p:cNvPr>
          <p:cNvSpPr txBox="1"/>
          <p:nvPr/>
        </p:nvSpPr>
        <p:spPr>
          <a:xfrm>
            <a:off x="732036" y="1168574"/>
            <a:ext cx="7920880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Квест-игры для патриотического воспитания направлены на: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к гражданско-патриотическим ценностям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через историко-культурное краеведение, раскрытие истории, особенностей культуры своего народа, природы, традиций малой Родины. 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навыков поиска информации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 важнейших исторических событиях Родины, о значимых личностях и культурных символах страны. 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чувства уважения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 защитникам Родины, чувства патриотизма. 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гражданских навыков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знания истории родного города, улицы, умения работать и действовать индивидуально и в коллективе.  </a:t>
            </a:r>
          </a:p>
          <a:p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57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675</TotalTime>
  <Words>854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Monotype Corsiva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Елена</cp:lastModifiedBy>
  <cp:revision>43</cp:revision>
  <dcterms:created xsi:type="dcterms:W3CDTF">2025-12-17T09:33:04Z</dcterms:created>
  <dcterms:modified xsi:type="dcterms:W3CDTF">2026-01-25T10:13:36Z</dcterms:modified>
</cp:coreProperties>
</file>