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6" r:id="rId6"/>
    <p:sldId id="265" r:id="rId7"/>
    <p:sldId id="267" r:id="rId8"/>
    <p:sldId id="268" r:id="rId9"/>
    <p:sldId id="269" r:id="rId10"/>
    <p:sldId id="270" r:id="rId11"/>
    <p:sldId id="260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18487-A724-4942-BE38-496A3DDF0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961AB5-35F4-4FE9-9006-E479EAE5C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16C7BF-6E74-4439-ABAD-2A87A9C7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57BE-6BDF-4855-94C6-CFA0D96DE07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2E18F0-5952-435B-82FE-1F2B3A3A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1B0B9F-24A4-4428-9E44-208670E9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CC8E-FFDE-4436-8629-6F16C709A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61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4514B-8671-4E08-A96E-A0FD9B0A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193DCD-01BC-451D-91CC-8E5FCC6CE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DFE24-B0C9-4130-AFD1-8D6A3FDB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57BE-6BDF-4855-94C6-CFA0D96DE07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C7DBA-6551-4960-9F1D-82AFEE219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88EC71-DEB0-41AB-889C-447C4290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CC8E-FFDE-4436-8629-6F16C709A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AD8E65-7389-4CE5-AE25-09AB41F38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4E22C8-ADFE-4E1C-BD0A-BBED82A73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B67569-A107-43E2-80FA-D6D46D948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57BE-6BDF-4855-94C6-CFA0D96DE07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87780-A1D2-4894-8F36-3DC9B5CC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0C84FB-E8E5-4CFA-9709-F21BFED1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CC8E-FFDE-4436-8629-6F16C709A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5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E2325-2410-4EE9-8AD6-19D2DF1B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CB4CF9-7C69-4BA4-A7F8-15FD6F640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3D7A4A-D32A-4FB9-A6BB-D4F245A1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57BE-6BDF-4855-94C6-CFA0D96DE07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CC2BD-7DCD-463B-B97C-330AC5FE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C8B1B7-4BFB-4224-B2BB-D0E620CE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CC8E-FFDE-4436-8629-6F16C709A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2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F7420-3631-4BC7-A272-FDA35E51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4C514-FA8B-47AB-BA96-5BFCA82A6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6C36A0-7EA5-48D1-ADB0-F8420B3B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57BE-6BDF-4855-94C6-CFA0D96DE07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F77930-EF5A-4587-8842-78F5C424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B400D-8A60-408F-BA3C-6C2127A3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CC8E-FFDE-4436-8629-6F16C709A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5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EC87E-C2F0-4E69-8A0B-96AD5C2C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E037E2-8100-4604-B68D-BAF83DF8A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8EE21D-A97D-4565-8A48-7A4A94AB4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20C812-1F79-466D-A499-FBA9B262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57BE-6BDF-4855-94C6-CFA0D96DE07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9F269B-FC3E-4D2F-8918-B0EA6086D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E2609F-D556-4DA7-95EA-1B820CE4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CC8E-FFDE-4436-8629-6F16C709A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F8D69-198F-4BD7-A227-C5F2D954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31EFEE-6665-4F8E-896E-6922B3D2A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C61491-A617-49C1-AAFB-24BE47817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201E6E-29EE-4BD6-A763-401F21AF0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1E3696-4A21-4099-952C-AE286EC97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75E53A-46F3-402C-9B2C-B6C944B3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57BE-6BDF-4855-94C6-CFA0D96DE07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0C3EB5-164F-438D-BFDB-BE71DD14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719F6D-5CB1-49E5-A8AC-BB20AD1B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CC8E-FFDE-4436-8629-6F16C709A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3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1A832-DDC8-430E-A82A-C519CCD9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FBEE72-7EC2-4BCA-8301-73253A9A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57BE-6BDF-4855-94C6-CFA0D96DE07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F039FB-5772-4B6E-B03D-2E656C29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7A844B-53BB-4447-A157-6BC17E5E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CC8E-FFDE-4436-8629-6F16C709A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7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260512-F744-481D-92E7-91C3552ED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57BE-6BDF-4855-94C6-CFA0D96DE07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B95C8D-A16E-4605-B600-02693D90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85A58-58A2-480D-B320-BCDDF0F9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CC8E-FFDE-4436-8629-6F16C709A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7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FAA82-40D8-4A7E-AD66-CD3CF47C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D985B-B99F-4215-97C2-A7DF6E147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214773-587D-4EE0-914D-19E5D1898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9F562-2F3A-4CD6-AF42-78E76954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57BE-6BDF-4855-94C6-CFA0D96DE07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9D2787-9B49-405D-8B96-5A849E7A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E527B-AA1B-4FAF-A17A-1C4C3299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CC8E-FFDE-4436-8629-6F16C709A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4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AEC76-E2BF-4871-AB1C-EB9451851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AE50F5-69A8-4922-9A9A-F9C4FFC35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76C121-1D9C-4CA2-AAB7-31A9641DA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F9F45A-95DF-4E66-8EA4-C25F17F9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57BE-6BDF-4855-94C6-CFA0D96DE07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5F18BA-541A-4BB0-9552-CA922EF6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FCAFF-2E6D-4DBA-B343-6C7138CA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CC8E-FFDE-4436-8629-6F16C709A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8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6547C-3351-47DB-84BC-1DF400E9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3B4A34-971B-4DCE-ADF8-67467255A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557DEA-94B3-4207-B930-E15A0FB2A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257BE-6BDF-4855-94C6-CFA0D96DE07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3FDCE-79E1-411B-AC7C-837CADF5E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80B99-6F6B-45B7-B7DF-7B1144435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ACC8E-FFDE-4436-8629-6F16C709A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93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339AD-6F37-4E56-A557-8CFE12170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FDBF80-2EAA-402C-BBB2-570AD6D34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7E4AD39-FB88-4F86-B9B6-FEF9A417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1EB5D8-DE97-4CFD-8F22-120EFF53E174}"/>
              </a:ext>
            </a:extLst>
          </p:cNvPr>
          <p:cNvSpPr txBox="1"/>
          <p:nvPr/>
        </p:nvSpPr>
        <p:spPr>
          <a:xfrm>
            <a:off x="1856935" y="238016"/>
            <a:ext cx="952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«Детский сад № 469 г. Челябинска»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345F9A-7597-43AD-8F91-5AFECE1418E6}"/>
              </a:ext>
            </a:extLst>
          </p:cNvPr>
          <p:cNvSpPr txBox="1"/>
          <p:nvPr/>
        </p:nvSpPr>
        <p:spPr>
          <a:xfrm>
            <a:off x="3732627" y="1440180"/>
            <a:ext cx="6147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Кукла -</a:t>
            </a:r>
            <a:r>
              <a:rPr lang="ru-RU" sz="4800" dirty="0" err="1">
                <a:latin typeface="Arial Black" panose="020B0A04020102020204" pitchFamily="34" charset="0"/>
              </a:rPr>
              <a:t>Мотанка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10" name="Рисунок 9" descr="Мотанка-оберег">
            <a:extLst>
              <a:ext uri="{FF2B5EF4-FFF2-40B4-BE49-F238E27FC236}">
                <a16:creationId xmlns:a16="http://schemas.microsoft.com/office/drawing/2014/main" id="{85FFF6F2-DB4B-4EE6-B9F6-0513127F2A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43" y="2271177"/>
            <a:ext cx="5988148" cy="35796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2CEBFE-79FF-4B97-B6C2-957AA0418BE2}"/>
              </a:ext>
            </a:extLst>
          </p:cNvPr>
          <p:cNvSpPr txBox="1"/>
          <p:nvPr/>
        </p:nvSpPr>
        <p:spPr>
          <a:xfrm>
            <a:off x="8536744" y="5850781"/>
            <a:ext cx="4262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Подготовила: </a:t>
            </a:r>
            <a:r>
              <a:rPr lang="ru-RU" b="1"/>
              <a:t>педагог высшей </a:t>
            </a:r>
            <a:r>
              <a:rPr lang="ru-RU" b="1" dirty="0"/>
              <a:t>квалификационной категории </a:t>
            </a:r>
          </a:p>
          <a:p>
            <a:r>
              <a:rPr lang="ru-RU" b="1" dirty="0" err="1"/>
              <a:t>Еловик</a:t>
            </a:r>
            <a:r>
              <a:rPr lang="ru-RU" b="1" dirty="0"/>
              <a:t> Е.В.</a:t>
            </a:r>
          </a:p>
        </p:txBody>
      </p:sp>
    </p:spTree>
    <p:extLst>
      <p:ext uri="{BB962C8B-B14F-4D97-AF65-F5344CB8AC3E}">
        <p14:creationId xmlns:p14="http://schemas.microsoft.com/office/powerpoint/2010/main" val="446582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339AD-6F37-4E56-A557-8CFE12170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FDBF80-2EAA-402C-BBB2-570AD6D34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7E4AD39-FB88-4F86-B9B6-FEF9A417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D5A5BF-DD55-483D-9179-8D25526FC6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61439" y="287861"/>
            <a:ext cx="4143403" cy="378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55E53C-8ACC-48FA-835E-965D137F26D7}"/>
              </a:ext>
            </a:extLst>
          </p:cNvPr>
          <p:cNvSpPr txBox="1"/>
          <p:nvPr/>
        </p:nvSpPr>
        <p:spPr>
          <a:xfrm>
            <a:off x="2138289" y="4385862"/>
            <a:ext cx="991772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Неразлучники </a:t>
            </a:r>
          </a:p>
          <a:p>
            <a:pPr algn="ctr"/>
            <a:r>
              <a:rPr lang="ru-RU" sz="1800" dirty="0">
                <a:latin typeface="Arial Black" panose="020B0A04020102020204" pitchFamily="34" charset="0"/>
              </a:rPr>
              <a:t>Их преподносили молодоженам на свадьбу. </a:t>
            </a:r>
          </a:p>
          <a:p>
            <a:pPr algn="ctr"/>
            <a:r>
              <a:rPr lang="ru-RU" sz="1800" dirty="0">
                <a:latin typeface="Arial Black" panose="020B0A04020102020204" pitchFamily="34" charset="0"/>
              </a:rPr>
              <a:t>Они представляет собой две соединенные куколки: мужчину и женщину. </a:t>
            </a:r>
          </a:p>
          <a:p>
            <a:pPr algn="ctr"/>
            <a:r>
              <a:rPr lang="ru-RU" sz="1800" dirty="0">
                <a:latin typeface="Arial Black" panose="020B0A04020102020204" pitchFamily="34" charset="0"/>
              </a:rPr>
              <a:t>Хранить ее нужно над изголовьем кровати. </a:t>
            </a:r>
          </a:p>
          <a:p>
            <a:pPr algn="ctr"/>
            <a:r>
              <a:rPr lang="ru-RU" sz="1800" dirty="0">
                <a:latin typeface="Arial Black" panose="020B0A04020102020204" pitchFamily="34" charset="0"/>
              </a:rPr>
              <a:t>Эти обереги уберегали брак от сглаза и чужих плохих помыслов, сохраняя в семье уют и согласие. 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32471883-5EF7-4515-A85B-ACFB62907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81" y="327074"/>
            <a:ext cx="3877408" cy="374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69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162EF-DFF8-416C-9D67-AF409CBD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69DAA-4CE4-4886-AA0E-E5D5B33CD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642F805-6263-4057-943C-C1313A0DA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2E8948-13A3-432B-8BD1-9A171DAD1C5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2" t="7753" b="2254"/>
          <a:stretch/>
        </p:blipFill>
        <p:spPr bwMode="auto">
          <a:xfrm>
            <a:off x="2981946" y="300331"/>
            <a:ext cx="2878826" cy="353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0E86606A-0CF5-4A54-B29F-88A38895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518" y="271428"/>
            <a:ext cx="2767049" cy="368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074D6E-0B28-46C2-BA64-185F5B977F0B}"/>
              </a:ext>
            </a:extLst>
          </p:cNvPr>
          <p:cNvSpPr txBox="1"/>
          <p:nvPr/>
        </p:nvSpPr>
        <p:spPr>
          <a:xfrm>
            <a:off x="2560320" y="4468730"/>
            <a:ext cx="86516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 err="1">
                <a:latin typeface="Arial Black" panose="020B0A04020102020204" pitchFamily="34" charset="0"/>
              </a:rPr>
              <a:t>Десятиручка</a:t>
            </a:r>
            <a:endParaRPr lang="ru-RU" sz="1800" dirty="0">
              <a:latin typeface="Arial Black" panose="020B0A04020102020204" pitchFamily="34" charset="0"/>
            </a:endParaRPr>
          </a:p>
          <a:p>
            <a:pPr algn="ctr"/>
            <a:r>
              <a:rPr lang="ru-RU" sz="1800" dirty="0">
                <a:latin typeface="Arial Black" panose="020B0A04020102020204" pitchFamily="34" charset="0"/>
              </a:rPr>
              <a:t>Делали к празднику покрова. Она подходит невесте, поможет справиться с делами вовремя, сделать все в лучшем виде. Благодаря многочисленным ручкам кукла сделает жилье чистым, уютным, наведет порядок в делах.</a:t>
            </a:r>
            <a:r>
              <a:rPr lang="ru-RU" sz="1800" u="sng" dirty="0">
                <a:latin typeface="Arial Black" panose="020B0A04020102020204" pitchFamily="34" charset="0"/>
              </a:rPr>
              <a:t> </a:t>
            </a:r>
            <a:endParaRPr lang="ru-RU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6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769E8-0DE8-4C62-8871-ED0B8A0FA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1470F0-104F-479F-BA92-4F27AEB6F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AE550ED-68A3-4384-8D44-25D7482A5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F29DD1-6DD9-4BB8-8392-B363A6107299}"/>
              </a:ext>
            </a:extLst>
          </p:cNvPr>
          <p:cNvSpPr txBox="1"/>
          <p:nvPr/>
        </p:nvSpPr>
        <p:spPr>
          <a:xfrm>
            <a:off x="2658794" y="4940495"/>
            <a:ext cx="88778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>
                <a:latin typeface="Arial Black" panose="020B0A04020102020204" pitchFamily="34" charset="0"/>
              </a:rPr>
              <a:t>Сегодня народные  обереги входят в моду. </a:t>
            </a:r>
          </a:p>
          <a:p>
            <a:pPr algn="ctr">
              <a:buNone/>
            </a:pPr>
            <a:r>
              <a:rPr lang="ru-RU" dirty="0">
                <a:latin typeface="Arial Black" panose="020B0A04020102020204" pitchFamily="34" charset="0"/>
              </a:rPr>
              <a:t>      Кукла </a:t>
            </a:r>
            <a:r>
              <a:rPr lang="ru-RU" dirty="0" err="1">
                <a:latin typeface="Arial Black" panose="020B0A04020102020204" pitchFamily="34" charset="0"/>
              </a:rPr>
              <a:t>мотанка</a:t>
            </a:r>
            <a:r>
              <a:rPr lang="ru-RU" dirty="0">
                <a:latin typeface="Arial Black" panose="020B0A04020102020204" pitchFamily="34" charset="0"/>
              </a:rPr>
              <a:t> из хранительницы превращается в сувенир и к его изготовлению не предъявляются сложные требования. Кукла выполняется с участием ножниц, иголок и ниток, поскольку на первый план выходит красота. </a:t>
            </a:r>
          </a:p>
        </p:txBody>
      </p:sp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26DA689D-F20F-4BC9-A24A-3861FBED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19" y="213785"/>
            <a:ext cx="6785170" cy="465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53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339AD-6F37-4E56-A557-8CFE12170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FDBF80-2EAA-402C-BBB2-570AD6D34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7E4AD39-FB88-4F86-B9B6-FEF9A417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BD2288-D966-41B3-B138-3560736BA7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2752" y="341358"/>
            <a:ext cx="6938920" cy="394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6A5B4D-1114-421D-90B4-01BD1DAC50D3}"/>
              </a:ext>
            </a:extLst>
          </p:cNvPr>
          <p:cNvSpPr txBox="1"/>
          <p:nvPr/>
        </p:nvSpPr>
        <p:spPr>
          <a:xfrm>
            <a:off x="2674646" y="4429919"/>
            <a:ext cx="79951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latin typeface="Arial Black" panose="020B0A04020102020204" pitchFamily="34" charset="0"/>
              </a:rPr>
              <a:t>Куклы-</a:t>
            </a:r>
            <a:r>
              <a:rPr lang="ru-RU" sz="1800" dirty="0" err="1">
                <a:latin typeface="Arial Black" panose="020B0A04020102020204" pitchFamily="34" charset="0"/>
              </a:rPr>
              <a:t>мотанки</a:t>
            </a:r>
            <a:r>
              <a:rPr lang="ru-RU" sz="1800" dirty="0">
                <a:latin typeface="Arial Black" panose="020B0A04020102020204" pitchFamily="34" charset="0"/>
              </a:rPr>
              <a:t> — это старинные обереги, изготавливали куклы более пяти тысяч лет назад путем мотания, поэтому и появилось название. Славяне верили, что они лечат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latin typeface="Arial Black" panose="020B0A04020102020204" pitchFamily="34" charset="0"/>
              </a:rPr>
              <a:t>     болезни, изгоняют нечистую силу, предотвращают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latin typeface="Arial Black" panose="020B0A04020102020204" pitchFamily="34" charset="0"/>
              </a:rPr>
              <a:t>      быстрое старение. Народные тряпичные куклы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latin typeface="Arial Black" panose="020B0A04020102020204" pitchFamily="34" charset="0"/>
              </a:rPr>
              <a:t>             обладали интересным внешним видам.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2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339AD-6F37-4E56-A557-8CFE12170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FDBF80-2EAA-402C-BBB2-570AD6D34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7E4AD39-FB88-4F86-B9B6-FEF9A417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42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470B18-47BD-436F-B626-3A77ECF36FA3}"/>
              </a:ext>
            </a:extLst>
          </p:cNvPr>
          <p:cNvSpPr txBox="1"/>
          <p:nvPr/>
        </p:nvSpPr>
        <p:spPr>
          <a:xfrm>
            <a:off x="2038349" y="3945376"/>
            <a:ext cx="97222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latin typeface="Arial Black" panose="020B0A04020102020204" pitchFamily="34" charset="0"/>
              </a:rPr>
              <a:t>         </a:t>
            </a:r>
            <a:r>
              <a:rPr lang="ru-RU" sz="1800" dirty="0">
                <a:latin typeface="Arial Black" panose="020B0A04020102020204" pitchFamily="34" charset="0"/>
              </a:rPr>
              <a:t>Делали кукол из самых разных   материалов. В ход шла зола, веточки деревьев, солома, а также ткань. Ткань прижилась на Руси. Кукол </a:t>
            </a:r>
            <a:r>
              <a:rPr lang="ru-RU" sz="1800" dirty="0" err="1">
                <a:latin typeface="Arial Black" panose="020B0A04020102020204" pitchFamily="34" charset="0"/>
              </a:rPr>
              <a:t>мотанок</a:t>
            </a:r>
            <a:r>
              <a:rPr lang="ru-RU" sz="1800" dirty="0">
                <a:latin typeface="Arial Black" panose="020B0A04020102020204" pitchFamily="34" charset="0"/>
              </a:rPr>
              <a:t> было великое множество. </a:t>
            </a:r>
          </a:p>
          <a:p>
            <a:pPr algn="ctr"/>
            <a:r>
              <a:rPr lang="ru-RU" sz="1800" dirty="0">
                <a:latin typeface="Arial Black" panose="020B0A04020102020204" pitchFamily="34" charset="0"/>
              </a:rPr>
              <a:t>Игровые - это обычные куклы, изготавливались для ребятишек, и</a:t>
            </a:r>
          </a:p>
          <a:p>
            <a:pPr algn="ctr"/>
            <a:r>
              <a:rPr lang="ru-RU" sz="1800" dirty="0">
                <a:latin typeface="Arial Black" panose="020B0A04020102020204" pitchFamily="34" charset="0"/>
              </a:rPr>
              <a:t> носили исключительно развлекательное значение, </a:t>
            </a:r>
          </a:p>
          <a:p>
            <a:pPr algn="ctr"/>
            <a:r>
              <a:rPr lang="ru-RU" sz="1800" dirty="0">
                <a:latin typeface="Arial Black" panose="020B0A04020102020204" pitchFamily="34" charset="0"/>
              </a:rPr>
              <a:t>                   не несущие никакого смысла</a:t>
            </a:r>
            <a:endParaRPr lang="ru-RU" dirty="0">
              <a:latin typeface="Arial Black" panose="020B0A040201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084F404-F1DA-40ED-A027-1328951BB858}"/>
              </a:ext>
            </a:extLst>
          </p:cNvPr>
          <p:cNvGrpSpPr/>
          <p:nvPr/>
        </p:nvGrpSpPr>
        <p:grpSpPr>
          <a:xfrm>
            <a:off x="9191454" y="2582590"/>
            <a:ext cx="2672862" cy="1624891"/>
            <a:chOff x="-108520" y="2564904"/>
            <a:chExt cx="9252520" cy="3843454"/>
          </a:xfrm>
        </p:grpSpPr>
        <p:pic>
          <p:nvPicPr>
            <p:cNvPr id="8" name="Рисунок 7" descr="https://madeheart.com/media/productphoto/767/21615198/1_09_519.jpg">
              <a:extLst>
                <a:ext uri="{FF2B5EF4-FFF2-40B4-BE49-F238E27FC236}">
                  <a16:creationId xmlns:a16="http://schemas.microsoft.com/office/drawing/2014/main" id="{E5438349-8673-4D1A-B04A-CD258B5FF225}"/>
                </a:ext>
              </a:extLst>
            </p:cNvPr>
            <p:cNvPicPr/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571" b="99405" l="0" r="962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61413" y="2564904"/>
              <a:ext cx="2082587" cy="3843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 descr="https://on-woman.com/wp-content/uploads/oberezhnyy-krest.jpg">
              <a:extLst>
                <a:ext uri="{FF2B5EF4-FFF2-40B4-BE49-F238E27FC236}">
                  <a16:creationId xmlns:a16="http://schemas.microsoft.com/office/drawing/2014/main" id="{6F57759F-2908-4990-BB15-123E3C2C2DFC}"/>
                </a:ext>
              </a:extLst>
            </p:cNvPr>
            <p:cNvPicPr/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2772119"/>
              <a:ext cx="3571900" cy="342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8" name="Picture 2">
            <a:extLst>
              <a:ext uri="{FF2B5EF4-FFF2-40B4-BE49-F238E27FC236}">
                <a16:creationId xmlns:a16="http://schemas.microsoft.com/office/drawing/2014/main" id="{A64B4101-9049-4DDA-BDB4-75D5C355C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454" y="99217"/>
            <a:ext cx="2908185" cy="217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76243F89-502C-4C55-884B-A430FC4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72" y="1374268"/>
            <a:ext cx="2035289" cy="20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F2E0173F-6307-4A61-A9E6-61CFDA9CB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78" y="604301"/>
            <a:ext cx="2021595" cy="30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910C3FC6-AC1D-4033-A2EA-8621CE5CC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 r="15629"/>
          <a:stretch/>
        </p:blipFill>
        <p:spPr bwMode="auto">
          <a:xfrm>
            <a:off x="4299218" y="-6642"/>
            <a:ext cx="2483519" cy="223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9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339AD-6F37-4E56-A557-8CFE12170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FDBF80-2EAA-402C-BBB2-570AD6D34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7E4AD39-FB88-4F86-B9B6-FEF9A417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963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DE822493-7BFB-4715-845B-72D043D7C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761" y="355221"/>
            <a:ext cx="87782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40038" algn="l"/>
              </a:tabLst>
            </a:pPr>
            <a:r>
              <a:rPr lang="ru-RU" dirty="0"/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Обереговые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- сильный инструмент для поддержания связей в семье, призванные хранить от бед и создавать человеку правильный настрой, их ставят в тайных местах дома или в одежде человека для защиты</a:t>
            </a:r>
            <a:endParaRPr kumimoji="0" lang="ru-RU" b="1" i="0" u="none" strike="noStrike" normalizeH="0" baseline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58A841-814D-45ED-A4D4-1B6091E2F2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45499" y="1805689"/>
            <a:ext cx="3570718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1BA493D6-CA01-4725-BB4B-61FB8F37356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354530" y="6068881"/>
            <a:ext cx="4936600" cy="6771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Roboto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boto"/>
                <a:cs typeface="Raavi" pitchFamily="34" charset="0"/>
              </a:rPr>
              <a:t>Баба-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boto"/>
                <a:cs typeface="Raavi" pitchFamily="34" charset="0"/>
              </a:rPr>
              <a:t>берегиня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boto"/>
                <a:cs typeface="Raavi" pitchFamily="34" charset="0"/>
              </a:rPr>
              <a:t>:</a:t>
            </a:r>
          </a:p>
          <a:p>
            <a:pPr algn="ctr" fontAlgn="base"/>
            <a:r>
              <a:rPr lang="ru-RU" sz="1400" b="1" dirty="0">
                <a:solidFill>
                  <a:schemeClr val="tx1"/>
                </a:solidFill>
                <a:latin typeface="Roboto"/>
                <a:cs typeface="Raavi" pitchFamily="34" charset="0"/>
              </a:rPr>
              <a:t> благополучие  </a:t>
            </a: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itchFamily="18" charset="0"/>
                <a:cs typeface="Times New Roman" pitchFamily="18" charset="0"/>
              </a:rPr>
              <a:t>и достаток</a:t>
            </a:r>
            <a:r>
              <a:rPr kumimoji="0" lang="ru-RU" sz="14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itchFamily="18" charset="0"/>
                <a:cs typeface="Times New Roman" pitchFamily="18" charset="0"/>
              </a:rPr>
              <a:t> в дом</a:t>
            </a:r>
            <a:endParaRPr kumimoji="0" lang="ru-RU" sz="1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97E1C15-D2D2-48DF-B229-BAB424833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r="23231"/>
          <a:stretch/>
        </p:blipFill>
        <p:spPr bwMode="auto">
          <a:xfrm>
            <a:off x="7315258" y="1920765"/>
            <a:ext cx="3762936" cy="38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8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339AD-6F37-4E56-A557-8CFE12170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FDBF80-2EAA-402C-BBB2-570AD6D34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7E4AD39-FB88-4F86-B9B6-FEF9A417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7824394-6DE8-46B0-96F2-54D37575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41674" y="310016"/>
            <a:ext cx="3886767" cy="388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DC418F-7040-4C7A-93EF-F54326EF3952}"/>
              </a:ext>
            </a:extLst>
          </p:cNvPr>
          <p:cNvSpPr txBox="1"/>
          <p:nvPr/>
        </p:nvSpPr>
        <p:spPr>
          <a:xfrm>
            <a:off x="3806484" y="4604061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1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Кукла </a:t>
            </a:r>
            <a:r>
              <a:rPr lang="ru-RU" sz="1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Капустка</a:t>
            </a:r>
            <a:r>
              <a:rPr lang="ru-RU" sz="1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1800" dirty="0">
                <a:latin typeface="Arial Black" panose="020B0A04020102020204" pitchFamily="34" charset="0"/>
              </a:rPr>
              <a:t>олицетворяет готовность девушки к замужеству                                    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F96AE84-FBD4-4EAB-89A0-CCC40FFE9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31"/>
          <a:stretch/>
        </p:blipFill>
        <p:spPr bwMode="auto">
          <a:xfrm>
            <a:off x="7574939" y="310016"/>
            <a:ext cx="4050445" cy="38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56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339AD-6F37-4E56-A557-8CFE12170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FDBF80-2EAA-402C-BBB2-570AD6D34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7E4AD39-FB88-4F86-B9B6-FEF9A417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2F25E3-93B9-40A3-9779-92EC2BF4FA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88455" y="490291"/>
            <a:ext cx="414212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952410-BBB8-43A5-8F17-E22AC19EDCD7}"/>
              </a:ext>
            </a:extLst>
          </p:cNvPr>
          <p:cNvSpPr txBox="1"/>
          <p:nvPr/>
        </p:nvSpPr>
        <p:spPr>
          <a:xfrm>
            <a:off x="2588455" y="4287983"/>
            <a:ext cx="88907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Arial Black" panose="020B0A04020102020204" pitchFamily="34" charset="0"/>
                <a:cs typeface="Times New Roman" pitchFamily="18" charset="0"/>
              </a:rPr>
              <a:t>К</a:t>
            </a:r>
            <a:r>
              <a:rPr lang="ru-RU" sz="1800" dirty="0">
                <a:latin typeface="Arial Black" panose="020B0A04020102020204" pitchFamily="34" charset="0"/>
                <a:cs typeface="Times New Roman" pitchFamily="18" charset="0"/>
              </a:rPr>
              <a:t>укла-Травница, наполненная целебными, душистыми травами. Также, для набивки использовали травы, которые отпугивали злых духов. Эту куклу клали в постель больного, а после его выздоровления, травяной оберег сжигали</a:t>
            </a:r>
            <a:r>
              <a:rPr lang="ru-RU" sz="1800" dirty="0"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7052BEB-00A7-49EC-B55E-4AD4C8996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490290"/>
            <a:ext cx="3662289" cy="36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5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339AD-6F37-4E56-A557-8CFE12170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FDBF80-2EAA-402C-BBB2-570AD6D34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7E4AD39-FB88-4F86-B9B6-FEF9A417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6EBEFFA-A246-470D-9163-4F26330A1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12830" y="616887"/>
            <a:ext cx="4155690" cy="364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678144-8C52-4BF9-8EC7-2FA4B7FD2923}"/>
              </a:ext>
            </a:extLst>
          </p:cNvPr>
          <p:cNvSpPr txBox="1"/>
          <p:nvPr/>
        </p:nvSpPr>
        <p:spPr>
          <a:xfrm>
            <a:off x="3309423" y="4519136"/>
            <a:ext cx="80854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Arial Black" panose="020B0A04020102020204" pitchFamily="34" charset="0"/>
              </a:rPr>
              <a:t>Кукла-</a:t>
            </a:r>
            <a:r>
              <a:rPr lang="ru-RU" sz="1800" dirty="0" err="1">
                <a:latin typeface="Arial Black" panose="020B0A04020102020204" pitchFamily="34" charset="0"/>
              </a:rPr>
              <a:t>зерновушка.Не</a:t>
            </a:r>
            <a:r>
              <a:rPr lang="ru-RU" sz="1800" dirty="0">
                <a:latin typeface="Arial Black" panose="020B0A04020102020204" pitchFamily="34" charset="0"/>
              </a:rPr>
              <a:t> менее сильным оберегом была </a:t>
            </a:r>
            <a:r>
              <a:rPr lang="ru-RU" sz="1800" dirty="0" err="1">
                <a:latin typeface="Arial Black" panose="020B0A04020102020204" pitchFamily="34" charset="0"/>
              </a:rPr>
              <a:t>мотанка</a:t>
            </a:r>
            <a:r>
              <a:rPr lang="ru-RU" sz="1800" dirty="0">
                <a:latin typeface="Arial Black" panose="020B0A04020102020204" pitchFamily="34" charset="0"/>
              </a:rPr>
              <a:t>, наполненная зернами либо крупой, от чего и происходит ее название — </a:t>
            </a:r>
            <a:r>
              <a:rPr lang="ru-RU" sz="1800" dirty="0" err="1">
                <a:latin typeface="Arial Black" panose="020B0A04020102020204" pitchFamily="34" charset="0"/>
              </a:rPr>
              <a:t>Зерновушка</a:t>
            </a:r>
            <a:r>
              <a:rPr lang="ru-RU" sz="1800" dirty="0">
                <a:latin typeface="Arial Black" panose="020B0A04020102020204" pitchFamily="34" charset="0"/>
              </a:rPr>
              <a:t>. Верили, что, храня в доме </a:t>
            </a:r>
            <a:r>
              <a:rPr lang="ru-RU" sz="1800" dirty="0" err="1">
                <a:latin typeface="Arial Black" panose="020B0A04020102020204" pitchFamily="34" charset="0"/>
              </a:rPr>
              <a:t>Зерновушку</a:t>
            </a:r>
            <a:r>
              <a:rPr lang="ru-RU" sz="1800" dirty="0">
                <a:latin typeface="Arial Black" panose="020B0A04020102020204" pitchFamily="34" charset="0"/>
              </a:rPr>
              <a:t>, стол никогда не будет пустым. Для набивки тряпичной куклы, использовали рисовую, гречневую и перловою крупу</a:t>
            </a:r>
            <a:r>
              <a:rPr lang="ru-RU" sz="1800" dirty="0"/>
              <a:t>.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67A7229-26C1-4A6B-9B86-18269867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382" y="535920"/>
            <a:ext cx="3313487" cy="38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4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339AD-6F37-4E56-A557-8CFE12170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FDBF80-2EAA-402C-BBB2-570AD6D34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7E4AD39-FB88-4F86-B9B6-FEF9A417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3FA554-C978-455E-B42E-6CEF4741B8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15816" y="227444"/>
            <a:ext cx="3357585" cy="39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6BE66B-1A39-4CCD-84B8-A4D931942E83}"/>
              </a:ext>
            </a:extLst>
          </p:cNvPr>
          <p:cNvSpPr txBox="1"/>
          <p:nvPr/>
        </p:nvSpPr>
        <p:spPr>
          <a:xfrm>
            <a:off x="2915816" y="4559824"/>
            <a:ext cx="90033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Arial Black" panose="020B0A04020102020204" pitchFamily="34" charset="0"/>
              </a:rPr>
              <a:t>Кукла-</a:t>
            </a:r>
            <a:r>
              <a:rPr lang="ru-RU" sz="1800" dirty="0" err="1">
                <a:latin typeface="Arial Black" panose="020B0A04020102020204" pitchFamily="34" charset="0"/>
              </a:rPr>
              <a:t>ведучка</a:t>
            </a:r>
            <a:r>
              <a:rPr lang="ru-RU" sz="1800" dirty="0">
                <a:latin typeface="Arial Black" panose="020B0A04020102020204" pitchFamily="34" charset="0"/>
              </a:rPr>
              <a:t>-Это лучший амулет для помощи в воспитании детей, она еще называлась ведущей в жизнь потому что  поддерживала мать, помогала обеспечивать общение с ребенком.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F9F194C-8E13-490B-82D6-0B830B7A2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559" y="368551"/>
            <a:ext cx="3859249" cy="38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28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339AD-6F37-4E56-A557-8CFE12170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FDBF80-2EAA-402C-BBB2-570AD6D34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7E4AD39-FB88-4F86-B9B6-FEF9A417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35070B-1494-419F-BB3C-81D036C362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27876" y="189265"/>
            <a:ext cx="3771716" cy="414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3A320C-D1EF-4E36-B92F-7BC6EB00F45B}"/>
              </a:ext>
            </a:extLst>
          </p:cNvPr>
          <p:cNvSpPr txBox="1"/>
          <p:nvPr/>
        </p:nvSpPr>
        <p:spPr>
          <a:xfrm>
            <a:off x="2349305" y="4429713"/>
            <a:ext cx="9045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Arial Black" panose="020B0A04020102020204" pitchFamily="34" charset="0"/>
              </a:rPr>
              <a:t>Желанница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</a:p>
          <a:p>
            <a:r>
              <a:rPr lang="ru-RU" dirty="0">
                <a:latin typeface="Arial Black" panose="020B0A04020102020204" pitchFamily="34" charset="0"/>
              </a:rPr>
              <a:t>Такую </a:t>
            </a:r>
            <a:r>
              <a:rPr lang="ru-RU" dirty="0" err="1">
                <a:latin typeface="Arial Black" panose="020B0A04020102020204" pitchFamily="34" charset="0"/>
              </a:rPr>
              <a:t>обереговую</a:t>
            </a:r>
            <a:r>
              <a:rPr lang="ru-RU" dirty="0">
                <a:latin typeface="Arial Black" panose="020B0A04020102020204" pitchFamily="34" charset="0"/>
              </a:rPr>
              <a:t> куклу делали на мечту, она могла осуществить любое желание, но только одно. Есть условие: просить куклу можно лишь один раз в жизни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483270B-7FD0-4D45-8975-71A0078B6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68" y="189264"/>
            <a:ext cx="3771716" cy="414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07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444</Words>
  <Application>Microsoft Office PowerPoint</Application>
  <PresentationFormat>Широкоэкранный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7</cp:revision>
  <dcterms:created xsi:type="dcterms:W3CDTF">2026-02-15T11:54:32Z</dcterms:created>
  <dcterms:modified xsi:type="dcterms:W3CDTF">2026-02-15T13:23:07Z</dcterms:modified>
</cp:coreProperties>
</file>