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06" r:id="rId2"/>
    <p:sldId id="308" r:id="rId3"/>
    <p:sldId id="309" r:id="rId4"/>
    <p:sldId id="314" r:id="rId5"/>
    <p:sldId id="318" r:id="rId6"/>
    <p:sldId id="315" r:id="rId7"/>
    <p:sldId id="310" r:id="rId8"/>
    <p:sldId id="316" r:id="rId9"/>
    <p:sldId id="320" r:id="rId10"/>
    <p:sldId id="319" r:id="rId11"/>
    <p:sldId id="312" r:id="rId12"/>
    <p:sldId id="313" r:id="rId13"/>
    <p:sldId id="32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0603"/>
    <a:srgbClr val="960000"/>
    <a:srgbClr val="F35903"/>
    <a:srgbClr val="FFA401"/>
    <a:srgbClr val="FF9D3B"/>
    <a:srgbClr val="FFD5A7"/>
    <a:srgbClr val="F389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17" autoAdjust="0"/>
  </p:normalViewPr>
  <p:slideViewPr>
    <p:cSldViewPr>
      <p:cViewPr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C4651-958A-4ED4-9F23-4CBCE6BBF23C}" type="datetimeFigureOut">
              <a:rPr lang="ru-RU" smtClean="0"/>
              <a:t>29.04.2018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70CC9A-B81F-40E0-85EC-B7C09F224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497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F79A7-8039-4BCC-81CD-EFF9A10B4F0B}" type="datetimeFigureOut">
              <a:rPr lang="ru-RU" smtClean="0"/>
              <a:t>29.04.2018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41F1-E896-4A90-9688-6BA8F2947D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222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F79A7-8039-4BCC-81CD-EFF9A10B4F0B}" type="datetimeFigureOut">
              <a:rPr lang="ru-RU" smtClean="0"/>
              <a:t>29.04.2018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41F1-E896-4A90-9688-6BA8F2947D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397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F79A7-8039-4BCC-81CD-EFF9A10B4F0B}" type="datetimeFigureOut">
              <a:rPr lang="ru-RU" smtClean="0"/>
              <a:t>29.04.2018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41F1-E896-4A90-9688-6BA8F2947D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26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F79A7-8039-4BCC-81CD-EFF9A10B4F0B}" type="datetimeFigureOut">
              <a:rPr lang="ru-RU" smtClean="0"/>
              <a:t>29.04.2018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41F1-E896-4A90-9688-6BA8F2947D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43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F79A7-8039-4BCC-81CD-EFF9A10B4F0B}" type="datetimeFigureOut">
              <a:rPr lang="ru-RU" smtClean="0"/>
              <a:t>29.04.2018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41F1-E896-4A90-9688-6BA8F2947D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682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F79A7-8039-4BCC-81CD-EFF9A10B4F0B}" type="datetimeFigureOut">
              <a:rPr lang="ru-RU" smtClean="0"/>
              <a:t>29.04.2018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41F1-E896-4A90-9688-6BA8F2947D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187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F79A7-8039-4BCC-81CD-EFF9A10B4F0B}" type="datetimeFigureOut">
              <a:rPr lang="ru-RU" smtClean="0"/>
              <a:t>29.04.2018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41F1-E896-4A90-9688-6BA8F2947D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7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F79A7-8039-4BCC-81CD-EFF9A10B4F0B}" type="datetimeFigureOut">
              <a:rPr lang="ru-RU" smtClean="0"/>
              <a:t>29.04.2018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41F1-E896-4A90-9688-6BA8F2947D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727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F79A7-8039-4BCC-81CD-EFF9A10B4F0B}" type="datetimeFigureOut">
              <a:rPr lang="ru-RU" smtClean="0"/>
              <a:t>29.04.2018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41F1-E896-4A90-9688-6BA8F2947D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91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F79A7-8039-4BCC-81CD-EFF9A10B4F0B}" type="datetimeFigureOut">
              <a:rPr lang="ru-RU" smtClean="0"/>
              <a:t>29.04.2018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41F1-E896-4A90-9688-6BA8F2947D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987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F79A7-8039-4BCC-81CD-EFF9A10B4F0B}" type="datetimeFigureOut">
              <a:rPr lang="ru-RU" smtClean="0"/>
              <a:t>29.04.2018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941F1-E896-4A90-9688-6BA8F2947D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272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rgbClr val="FFA401"/>
            </a:gs>
            <a:gs pos="0">
              <a:srgbClr val="F35903"/>
            </a:gs>
            <a:gs pos="56000">
              <a:srgbClr val="FFD280"/>
            </a:gs>
            <a:gs pos="78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F79A7-8039-4BCC-81CD-EFF9A10B4F0B}" type="datetimeFigureOut">
              <a:rPr lang="ru-RU" smtClean="0"/>
              <a:t>29.04.2018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941F1-E896-4A90-9688-6BA8F2947D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620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12" y="188640"/>
            <a:ext cx="8784976" cy="648072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FD5A7"/>
              </a:gs>
              <a:gs pos="99000">
                <a:schemeClr val="bg2"/>
              </a:gs>
            </a:gsLst>
            <a:lin ang="5400000" scaled="0"/>
          </a:gradFill>
          <a:ln>
            <a:solidFill>
              <a:srgbClr val="930603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11" name="Прямоугольник 10"/>
          <p:cNvSpPr/>
          <p:nvPr/>
        </p:nvSpPr>
        <p:spPr>
          <a:xfrm>
            <a:off x="2141304" y="476672"/>
            <a:ext cx="4861395" cy="9014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000" cap="none" spc="0" dirty="0" smtClean="0">
                <a:ln w="12700">
                  <a:solidFill>
                    <a:schemeClr val="tx1"/>
                  </a:solidFill>
                  <a:prstDash val="solid"/>
                </a:ln>
                <a:latin typeface="Cambria" panose="02040503050406030204" pitchFamily="18" charset="0"/>
              </a:rPr>
              <a:t>Животные на войне</a:t>
            </a:r>
            <a:endParaRPr lang="ru-RU" sz="4000" cap="none" spc="0" dirty="0">
              <a:ln w="12700">
                <a:solidFill>
                  <a:schemeClr val="tx1"/>
                </a:solidFill>
                <a:prstDash val="solid"/>
              </a:ln>
              <a:latin typeface="Cambria" panose="020405030504060302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644000" y="2113200"/>
            <a:ext cx="144016" cy="14401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718" y="1517615"/>
            <a:ext cx="5418099" cy="38227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198" y="4653136"/>
            <a:ext cx="2938534" cy="14358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47664" y="4657421"/>
            <a:ext cx="2938534" cy="143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49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12" y="188640"/>
            <a:ext cx="8784976" cy="648072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FD5A7"/>
              </a:gs>
              <a:gs pos="99000">
                <a:schemeClr val="bg2"/>
              </a:gs>
            </a:gsLst>
            <a:lin ang="5400000" scaled="0"/>
          </a:gradFill>
          <a:ln>
            <a:solidFill>
              <a:srgbClr val="930603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79512" y="4365104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Cambria" panose="02040503050406030204" pitchFamily="18" charset="0"/>
              </a:rPr>
              <a:t>КОШКИ</a:t>
            </a:r>
            <a:endParaRPr lang="ru-RU" sz="2800" b="1" dirty="0">
              <a:latin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494" y="1648643"/>
            <a:ext cx="4493012" cy="3560714"/>
          </a:xfrm>
          <a:prstGeom prst="rect">
            <a:avLst/>
          </a:prstGeom>
          <a:noFill/>
          <a:ln w="38100" cap="sq">
            <a:gradFill flip="none" rotWithShape="1">
              <a:gsLst>
                <a:gs pos="28000">
                  <a:srgbClr val="FF7A00"/>
                </a:gs>
                <a:gs pos="66000">
                  <a:srgbClr val="FF0300"/>
                </a:gs>
                <a:gs pos="100000">
                  <a:srgbClr val="4D0808"/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287524" y="263550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В 1942–43 годах крысы буквально </a:t>
            </a:r>
            <a:r>
              <a:rPr lang="ru-RU" sz="1600" dirty="0" smtClean="0"/>
              <a:t>захватили Ленинград. </a:t>
            </a:r>
            <a:r>
              <a:rPr lang="ru-RU" sz="1600" dirty="0"/>
              <a:t>Пакостных вредителей отстреливали, давили танками, но все попытки были бесполезными. </a:t>
            </a:r>
            <a:r>
              <a:rPr lang="ru-RU" sz="1600" dirty="0" smtClean="0"/>
              <a:t>Они умудрялись </a:t>
            </a:r>
            <a:r>
              <a:rPr lang="ru-RU" sz="1600" dirty="0"/>
              <a:t>взбираться на танки, едущие их давить, и шествовали на них . Мерзкие грызуны не только истребляли запасы продовольствия, но и были переносчиками </a:t>
            </a:r>
            <a:r>
              <a:rPr lang="ru-RU" sz="1600" dirty="0" smtClean="0"/>
              <a:t>вирусов. </a:t>
            </a:r>
            <a:r>
              <a:rPr lang="ru-RU" sz="1600" dirty="0"/>
              <a:t>Жителям Питера грозила эпидемия чумы.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87524" y="5448126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В </a:t>
            </a:r>
            <a:r>
              <a:rPr lang="ru-RU" sz="1600" dirty="0"/>
              <a:t>апреле 1943 года, в Ленинград из Ярославля привезли четыре вагона дымчатых кошек. Именно дымчатые кошки считались лучшими крысоловами. </a:t>
            </a:r>
            <a:r>
              <a:rPr lang="ru-RU" sz="1600" dirty="0" smtClean="0"/>
              <a:t>Состав </a:t>
            </a:r>
            <a:r>
              <a:rPr lang="ru-RU" sz="1600" dirty="0"/>
              <a:t>доставил «мяукающую дивизию» под строжайшей </a:t>
            </a:r>
            <a:r>
              <a:rPr lang="ru-RU" sz="1600" dirty="0" smtClean="0"/>
              <a:t>охраной.  Коты </a:t>
            </a:r>
            <a:r>
              <a:rPr lang="ru-RU" sz="1600" dirty="0"/>
              <a:t>вступили в бой, очищая все подвалы, чердаки и свалки от крыс. Кошки </a:t>
            </a:r>
            <a:r>
              <a:rPr lang="ru-RU" sz="1600" dirty="0" smtClean="0"/>
              <a:t>победили </a:t>
            </a:r>
            <a:r>
              <a:rPr lang="ru-RU" sz="1600" dirty="0"/>
              <a:t>и </a:t>
            </a:r>
            <a:r>
              <a:rPr lang="ru-RU" sz="1600" dirty="0" smtClean="0"/>
              <a:t>город был спасен.</a:t>
            </a:r>
            <a:endParaRPr lang="ru-RU" sz="16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484784"/>
            <a:ext cx="1865784" cy="1420328"/>
          </a:xfrm>
          <a:prstGeom prst="rect">
            <a:avLst/>
          </a:prstGeom>
          <a:noFill/>
          <a:ln w="38100" cap="sq">
            <a:gradFill flip="none" rotWithShape="1">
              <a:gsLst>
                <a:gs pos="28000">
                  <a:srgbClr val="FF7A00"/>
                </a:gs>
                <a:gs pos="66000">
                  <a:srgbClr val="FF0300"/>
                </a:gs>
                <a:gs pos="100000">
                  <a:srgbClr val="4D0808"/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8" t="30661"/>
          <a:stretch/>
        </p:blipFill>
        <p:spPr>
          <a:xfrm>
            <a:off x="6588223" y="3673794"/>
            <a:ext cx="1692239" cy="1774332"/>
          </a:xfrm>
          <a:prstGeom prst="rect">
            <a:avLst/>
          </a:prstGeom>
          <a:noFill/>
          <a:ln w="38100" cap="sq">
            <a:gradFill flip="none" rotWithShape="1">
              <a:gsLst>
                <a:gs pos="28000">
                  <a:srgbClr val="FF7A00"/>
                </a:gs>
                <a:gs pos="66000">
                  <a:srgbClr val="FF0300"/>
                </a:gs>
                <a:gs pos="100000">
                  <a:srgbClr val="4D0808"/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6443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12" y="188640"/>
            <a:ext cx="8784976" cy="648072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FD5A7"/>
              </a:gs>
              <a:gs pos="99000">
                <a:schemeClr val="bg2"/>
              </a:gs>
            </a:gsLst>
            <a:lin ang="5400000" scaled="0"/>
          </a:gradFill>
          <a:ln>
            <a:solidFill>
              <a:srgbClr val="930603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755576" y="332656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Cambria" panose="02040503050406030204" pitchFamily="18" charset="0"/>
              </a:rPr>
              <a:t>ГОЛУБИ - ПОЧТАЛЬОНЫ</a:t>
            </a:r>
            <a:endParaRPr lang="ru-RU" sz="2800" b="1" dirty="0">
              <a:latin typeface="Cambria" panose="0204050305040603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2736"/>
            <a:ext cx="5747086" cy="3816424"/>
          </a:xfrm>
          <a:prstGeom prst="rect">
            <a:avLst/>
          </a:prstGeom>
          <a:noFill/>
          <a:ln w="38100" cap="sq">
            <a:gradFill flip="none" rotWithShape="1">
              <a:gsLst>
                <a:gs pos="28000">
                  <a:srgbClr val="FF7A00"/>
                </a:gs>
                <a:gs pos="66000">
                  <a:srgbClr val="FF0300"/>
                </a:gs>
                <a:gs pos="100000">
                  <a:srgbClr val="4D0808"/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95536" y="5027692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Первые </a:t>
            </a:r>
            <a:r>
              <a:rPr lang="ru-RU" sz="1600" dirty="0"/>
              <a:t>бои Великой Отечественной войны показали, что проводная связь действовала только на расстоянии 3 км, к тому же в боевых условиях техника часто выходила из строя. </a:t>
            </a:r>
            <a:r>
              <a:rPr lang="ru-RU" sz="1600" dirty="0" smtClean="0"/>
              <a:t>Во время войны голуби-почтальоны </a:t>
            </a:r>
            <a:r>
              <a:rPr lang="ru-RU" sz="1600" dirty="0"/>
              <a:t>доставили около 15 тысяч «</a:t>
            </a:r>
            <a:r>
              <a:rPr lang="ru-RU" sz="1600" dirty="0" err="1" smtClean="0"/>
              <a:t>голубеграмм</a:t>
            </a:r>
            <a:r>
              <a:rPr lang="ru-RU" sz="1600" dirty="0"/>
              <a:t>» с боевыми донесениями. Применялись голуби и для уничтожения объектов противника. В 1941 году были разработаны голубиные зажигательные снаряды (ГЗС-7). Голубиные налеты подавляюще действовали на психику фашистов.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0" r="4380"/>
          <a:stretch/>
        </p:blipFill>
        <p:spPr>
          <a:xfrm>
            <a:off x="6090920" y="332656"/>
            <a:ext cx="2729552" cy="3175000"/>
          </a:xfrm>
          <a:prstGeom prst="rect">
            <a:avLst/>
          </a:prstGeom>
          <a:noFill/>
          <a:ln w="38100" cap="sq">
            <a:gradFill flip="none" rotWithShape="1">
              <a:gsLst>
                <a:gs pos="28000">
                  <a:srgbClr val="FF7A00"/>
                </a:gs>
                <a:gs pos="66000">
                  <a:srgbClr val="FF0300"/>
                </a:gs>
                <a:gs pos="100000">
                  <a:srgbClr val="4D0808"/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6462464" y="3750131"/>
            <a:ext cx="23580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Почтовых голубей также </a:t>
            </a:r>
            <a:r>
              <a:rPr lang="ru-RU" sz="1600" dirty="0"/>
              <a:t>успешно тренировали для аэрофотосъёмки.</a:t>
            </a:r>
          </a:p>
        </p:txBody>
      </p:sp>
    </p:spTree>
    <p:extLst>
      <p:ext uri="{BB962C8B-B14F-4D97-AF65-F5344CB8AC3E}">
        <p14:creationId xmlns:p14="http://schemas.microsoft.com/office/powerpoint/2010/main" val="390604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12" y="188640"/>
            <a:ext cx="8784976" cy="648072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FD5A7"/>
              </a:gs>
              <a:gs pos="99000">
                <a:schemeClr val="bg2"/>
              </a:gs>
            </a:gsLst>
            <a:lin ang="5400000" scaled="0"/>
          </a:gradFill>
          <a:ln>
            <a:solidFill>
              <a:srgbClr val="930603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51520" y="385500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Cambria" panose="02040503050406030204" pitchFamily="18" charset="0"/>
              </a:rPr>
              <a:t>ПРОТИВОТАНКОВЫЕ МЫШИ</a:t>
            </a:r>
            <a:endParaRPr lang="ru-RU" sz="2800" b="1" dirty="0">
              <a:latin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39" y="2780928"/>
            <a:ext cx="5598413" cy="3537072"/>
          </a:xfrm>
          <a:prstGeom prst="rect">
            <a:avLst/>
          </a:prstGeom>
          <a:noFill/>
          <a:ln w="38100" cap="sq">
            <a:gradFill flip="none" rotWithShape="1">
              <a:gsLst>
                <a:gs pos="28000">
                  <a:srgbClr val="FF7A00"/>
                </a:gs>
                <a:gs pos="66000">
                  <a:srgbClr val="FF0300"/>
                </a:gs>
                <a:gs pos="100000">
                  <a:srgbClr val="4D0808"/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563830"/>
            <a:ext cx="2487131" cy="1865349"/>
          </a:xfrm>
          <a:prstGeom prst="rect">
            <a:avLst/>
          </a:prstGeom>
          <a:noFill/>
          <a:ln w="38100" cap="sq">
            <a:gradFill flip="none" rotWithShape="1">
              <a:gsLst>
                <a:gs pos="28000">
                  <a:srgbClr val="FF7A00"/>
                </a:gs>
                <a:gs pos="66000">
                  <a:srgbClr val="FF0300"/>
                </a:gs>
                <a:gs pos="100000">
                  <a:srgbClr val="4D0808"/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12614" y="1097449"/>
            <a:ext cx="56995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Ну а самых мелкокалиберных диверсантов использовали для разрушения немецких танков. В Смоленском университете была разработана специальная программа по обучению мышей проживанию в танке (а уж пожирать электропроводку они отлично умели сами).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56177" y="2944103"/>
            <a:ext cx="263114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Самой успешной атакой мышей был сброс их на подразделения 22 германской танковой дивизии 18–19 </a:t>
            </a:r>
            <a:r>
              <a:rPr lang="ru-RU" sz="1600" dirty="0" smtClean="0"/>
              <a:t>ноября </a:t>
            </a:r>
            <a:r>
              <a:rPr lang="ru-RU" sz="1600" dirty="0"/>
              <a:t>1942 года под Сталинградом. Последовавший за этим выход из строя большого количества техники дивизии вынудил немцев срочно привлекать для защиты танков охранные подразделения котов.</a:t>
            </a:r>
          </a:p>
        </p:txBody>
      </p:sp>
    </p:spTree>
    <p:extLst>
      <p:ext uri="{BB962C8B-B14F-4D97-AF65-F5344CB8AC3E}">
        <p14:creationId xmlns:p14="http://schemas.microsoft.com/office/powerpoint/2010/main" val="175785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12" y="188640"/>
            <a:ext cx="8784976" cy="648072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FD5A7"/>
              </a:gs>
              <a:gs pos="99000">
                <a:schemeClr val="bg2"/>
              </a:gs>
            </a:gsLst>
            <a:lin ang="5400000" scaled="0"/>
          </a:gradFill>
          <a:ln>
            <a:solidFill>
              <a:srgbClr val="930603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14037" y="5909210"/>
            <a:ext cx="3642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30603"/>
                </a:solidFill>
                <a:latin typeface="Cambria" panose="02040503050406030204" pitchFamily="18" charset="0"/>
              </a:rPr>
              <a:t>Вопросы и задания</a:t>
            </a:r>
            <a:endParaRPr lang="ru-RU" sz="2400" b="1" dirty="0">
              <a:solidFill>
                <a:srgbClr val="930603"/>
              </a:solidFill>
              <a:latin typeface="Cambria" panose="02040503050406030204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57742"/>
            <a:ext cx="4352925" cy="6143625"/>
          </a:xfrm>
          <a:prstGeom prst="rect">
            <a:avLst/>
          </a:prstGeom>
          <a:noFill/>
          <a:ln w="38100" cap="sq">
            <a:gradFill flip="none" rotWithShape="1">
              <a:gsLst>
                <a:gs pos="28000">
                  <a:srgbClr val="FF7A00"/>
                </a:gs>
                <a:gs pos="66000">
                  <a:srgbClr val="FF0300"/>
                </a:gs>
                <a:gs pos="100000">
                  <a:srgbClr val="4D0808"/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2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12" y="188640"/>
            <a:ext cx="8784976" cy="648072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FD5A7"/>
              </a:gs>
              <a:gs pos="99000">
                <a:schemeClr val="bg2"/>
              </a:gs>
            </a:gsLst>
            <a:lin ang="5400000" scaled="0"/>
          </a:gradFill>
          <a:ln>
            <a:solidFill>
              <a:srgbClr val="930603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755576" y="529516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Cambria" panose="02040503050406030204" pitchFamily="18" charset="0"/>
              </a:rPr>
              <a:t>ЛОШАДИ</a:t>
            </a:r>
            <a:endParaRPr lang="ru-RU" sz="2800" b="1" dirty="0">
              <a:latin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62846"/>
            <a:ext cx="4771165" cy="3110432"/>
          </a:xfrm>
          <a:prstGeom prst="rect">
            <a:avLst/>
          </a:prstGeom>
          <a:noFill/>
          <a:ln w="38100" cap="sq">
            <a:gradFill flip="none" rotWithShape="1">
              <a:gsLst>
                <a:gs pos="28000">
                  <a:srgbClr val="FF7A00"/>
                </a:gs>
                <a:gs pos="66000">
                  <a:srgbClr val="FF0300"/>
                </a:gs>
                <a:gs pos="100000">
                  <a:srgbClr val="4D0808"/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87524" y="5027692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Несмотря на то, что Вторую мировую войну называли войной моторов, конница играла в ней немаловажную роль. </a:t>
            </a:r>
            <a:r>
              <a:rPr lang="ru-RU" sz="1600" dirty="0" smtClean="0"/>
              <a:t>Конь мог пройти </a:t>
            </a:r>
            <a:r>
              <a:rPr lang="ru-RU" sz="1600" dirty="0"/>
              <a:t>там, где не пройдет никакая техника, и </a:t>
            </a:r>
            <a:r>
              <a:rPr lang="ru-RU" sz="1600" dirty="0" smtClean="0"/>
              <a:t>делал </a:t>
            </a:r>
            <a:r>
              <a:rPr lang="ru-RU" sz="1600" dirty="0"/>
              <a:t>это незаметно. Действия партизанских отрядов были бы невозможны без </a:t>
            </a:r>
            <a:r>
              <a:rPr lang="ru-RU" sz="1600" dirty="0" smtClean="0"/>
              <a:t>лошадей. Лошадей </a:t>
            </a:r>
            <a:r>
              <a:rPr lang="ru-RU" sz="1600" dirty="0"/>
              <a:t>применяли и как транспортную силу, особенно в артиллерии. Упряжка в шесть лошадей тянула пушку, меняя огневые позиции батареи. На лошадях доставляли продовольствие, боеприпасы. Специальные санитарные повозки были у полевых медиков.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00808"/>
            <a:ext cx="4176464" cy="3136145"/>
          </a:xfrm>
          <a:prstGeom prst="rect">
            <a:avLst/>
          </a:prstGeom>
          <a:noFill/>
          <a:ln w="38100" cap="sq">
            <a:gradFill flip="none" rotWithShape="1">
              <a:gsLst>
                <a:gs pos="28000">
                  <a:srgbClr val="FF7A00"/>
                </a:gs>
                <a:gs pos="66000">
                  <a:srgbClr val="FF0300"/>
                </a:gs>
                <a:gs pos="100000">
                  <a:srgbClr val="4D0808"/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656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12" y="188640"/>
            <a:ext cx="8784976" cy="648072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FD5A7"/>
              </a:gs>
              <a:gs pos="99000">
                <a:schemeClr val="bg2"/>
              </a:gs>
            </a:gsLst>
            <a:lin ang="5400000" scaled="0"/>
          </a:gradFill>
          <a:ln>
            <a:solidFill>
              <a:srgbClr val="930603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683568" y="385500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Cambria" panose="02040503050406030204" pitchFamily="18" charset="0"/>
              </a:rPr>
              <a:t>ВЕРБЛЮДЫ</a:t>
            </a:r>
            <a:endParaRPr lang="ru-RU" sz="2800" b="1" dirty="0">
              <a:latin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083" y="354968"/>
            <a:ext cx="4228988" cy="2808312"/>
          </a:xfrm>
          <a:prstGeom prst="rect">
            <a:avLst/>
          </a:prstGeom>
          <a:noFill/>
          <a:ln w="38100" cap="sq">
            <a:gradFill flip="none" rotWithShape="1">
              <a:gsLst>
                <a:gs pos="28000">
                  <a:srgbClr val="FF7A00"/>
                </a:gs>
                <a:gs pos="66000">
                  <a:srgbClr val="FF0300"/>
                </a:gs>
                <a:gs pos="100000">
                  <a:srgbClr val="4D0808"/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07" y="1340768"/>
            <a:ext cx="4860032" cy="3645024"/>
          </a:xfrm>
          <a:prstGeom prst="rect">
            <a:avLst/>
          </a:prstGeom>
          <a:noFill/>
          <a:ln w="38100" cap="sq">
            <a:gradFill flip="none" rotWithShape="1">
              <a:gsLst>
                <a:gs pos="28000">
                  <a:srgbClr val="FF7A00"/>
                </a:gs>
                <a:gs pos="66000">
                  <a:srgbClr val="FF0300"/>
                </a:gs>
                <a:gs pos="100000">
                  <a:srgbClr val="4D0808"/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5272857" y="3341310"/>
            <a:ext cx="369163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Когда лошадей не хватало, в ход шли… верблюды. В боях под Сталинградом участвовала 28-я армия, комплектовавшаяся под Астраханью, где для боевой службы набрали </a:t>
            </a:r>
            <a:r>
              <a:rPr lang="ru-RU" sz="1600" dirty="0" smtClean="0"/>
              <a:t>300 верблюдов. </a:t>
            </a:r>
            <a:r>
              <a:rPr lang="ru-RU" sz="1600" dirty="0"/>
              <a:t>Некоторые из них добрались до </a:t>
            </a:r>
            <a:r>
              <a:rPr lang="ru-RU" sz="1600" dirty="0" smtClean="0"/>
              <a:t>Берлина.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4407" y="5273913"/>
            <a:ext cx="85516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Победу в германской столице встретили верблюды Машка и Мишка. Сохранился полковой рапорт, согласно которому боевой расчёт, в составе которого были командир, </a:t>
            </a:r>
            <a:r>
              <a:rPr lang="ru-RU" sz="1600" dirty="0" smtClean="0"/>
              <a:t>наводчик и </a:t>
            </a:r>
            <a:r>
              <a:rPr lang="ru-RU" sz="1600" dirty="0"/>
              <a:t>Мишка с Машкой, тянувшие орудие, дал один из первых залпов по Рейхстагу. По легенде, верблюды ещё и смачно плюнули на поверженный оплот фашизма. </a:t>
            </a:r>
          </a:p>
        </p:txBody>
      </p:sp>
    </p:spTree>
    <p:extLst>
      <p:ext uri="{BB962C8B-B14F-4D97-AF65-F5344CB8AC3E}">
        <p14:creationId xmlns:p14="http://schemas.microsoft.com/office/powerpoint/2010/main" val="3365407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12" y="188640"/>
            <a:ext cx="8784976" cy="648072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FD5A7"/>
              </a:gs>
              <a:gs pos="99000">
                <a:schemeClr val="bg2"/>
              </a:gs>
            </a:gsLst>
            <a:lin ang="5400000" scaled="0"/>
          </a:gradFill>
          <a:ln>
            <a:solidFill>
              <a:srgbClr val="930603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79512" y="385500"/>
            <a:ext cx="4752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Cambria" panose="02040503050406030204" pitchFamily="18" charset="0"/>
              </a:rPr>
              <a:t>СОБАКИ - ПОДРЫВНИКИ</a:t>
            </a:r>
            <a:endParaRPr lang="ru-RU" sz="2800" b="1" dirty="0">
              <a:latin typeface="Cambria" panose="0204050305040603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92200"/>
            <a:ext cx="6553702" cy="3992984"/>
          </a:xfrm>
          <a:prstGeom prst="rect">
            <a:avLst/>
          </a:prstGeom>
          <a:noFill/>
          <a:ln w="38100" cap="sq">
            <a:gradFill flip="none" rotWithShape="1">
              <a:gsLst>
                <a:gs pos="28000">
                  <a:srgbClr val="FF7A00"/>
                </a:gs>
                <a:gs pos="66000">
                  <a:srgbClr val="FF0300"/>
                </a:gs>
                <a:gs pos="100000">
                  <a:srgbClr val="4D0808"/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47329"/>
            <a:ext cx="3739022" cy="2586157"/>
          </a:xfrm>
          <a:prstGeom prst="rect">
            <a:avLst/>
          </a:prstGeom>
          <a:noFill/>
          <a:ln w="38100" cap="sq">
            <a:gradFill flip="none" rotWithShape="1">
              <a:gsLst>
                <a:gs pos="28000">
                  <a:srgbClr val="FF7A00"/>
                </a:gs>
                <a:gs pos="66000">
                  <a:srgbClr val="FF0300"/>
                </a:gs>
                <a:gs pos="100000">
                  <a:srgbClr val="4D0808"/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877" y="1075556"/>
            <a:ext cx="6018245" cy="4513684"/>
          </a:xfrm>
          <a:prstGeom prst="rect">
            <a:avLst/>
          </a:prstGeom>
          <a:noFill/>
          <a:ln w="38100" cap="sq">
            <a:gradFill flip="none" rotWithShape="1">
              <a:gsLst>
                <a:gs pos="28000">
                  <a:srgbClr val="FF7A00"/>
                </a:gs>
                <a:gs pos="66000">
                  <a:srgbClr val="FF0300"/>
                </a:gs>
                <a:gs pos="100000">
                  <a:srgbClr val="4D0808"/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95536" y="5285526"/>
            <a:ext cx="83475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В годы Великой Отечественной войны в армию были призваны около шестидесяти тысяч собак, причем, не только овчарок, но и других пород, вплоть до крупных дворняжек. Из них сформировали 168 отрядов. Наиболее известны собаки, что, обвешанные взрывчаткой, кидались под вражеские танки</a:t>
            </a:r>
            <a:r>
              <a:rPr lang="ru-RU" sz="1600" dirty="0" smtClean="0"/>
              <a:t>. </a:t>
            </a:r>
            <a:r>
              <a:rPr lang="ru-RU" sz="1600" dirty="0"/>
              <a:t>За годы войны, пожертвовав собой, собаки взорвали более трехсот немецких танков.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5536" y="5898758"/>
            <a:ext cx="83475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В 2011 году в Волгограде собакам-подрывникам был установлен памятник.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13993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12" y="188640"/>
            <a:ext cx="8784976" cy="648072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FD5A7"/>
              </a:gs>
              <a:gs pos="99000">
                <a:schemeClr val="bg2"/>
              </a:gs>
            </a:gsLst>
            <a:lin ang="5400000" scaled="0"/>
          </a:gradFill>
          <a:ln>
            <a:solidFill>
              <a:srgbClr val="930603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79512" y="457508"/>
            <a:ext cx="4752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Cambria" panose="02040503050406030204" pitchFamily="18" charset="0"/>
              </a:rPr>
              <a:t>СОБАКИ - СВЯЗИСТЫ</a:t>
            </a:r>
            <a:endParaRPr lang="ru-RU" sz="2800" b="1" dirty="0">
              <a:latin typeface="Cambria" panose="0204050305040603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5777423" cy="3992984"/>
          </a:xfrm>
          <a:prstGeom prst="rect">
            <a:avLst/>
          </a:prstGeom>
          <a:noFill/>
          <a:ln w="38100" cap="sq">
            <a:gradFill flip="none" rotWithShape="1">
              <a:gsLst>
                <a:gs pos="28000">
                  <a:srgbClr val="FF7A00"/>
                </a:gs>
                <a:gs pos="66000">
                  <a:srgbClr val="FF0300"/>
                </a:gs>
                <a:gs pos="100000">
                  <a:srgbClr val="4D0808"/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38787"/>
            <a:ext cx="3727793" cy="2586157"/>
          </a:xfrm>
          <a:prstGeom prst="rect">
            <a:avLst/>
          </a:prstGeom>
          <a:noFill/>
          <a:ln w="38100" cap="sq">
            <a:gradFill flip="none" rotWithShape="1">
              <a:gsLst>
                <a:gs pos="28000">
                  <a:srgbClr val="FF7A00"/>
                </a:gs>
                <a:gs pos="66000">
                  <a:srgbClr val="FF0300"/>
                </a:gs>
                <a:gs pos="100000">
                  <a:srgbClr val="4D0808"/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95835" y="5445224"/>
            <a:ext cx="85523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Широко применялись собаки и в службах связи, более 200 тысяч донесений доставили собаки в периоды, когда отсутствовали другие средства связи. Из донесения штаба Ленинградского фронта: </a:t>
            </a:r>
            <a:r>
              <a:rPr lang="ru-RU" sz="1600" dirty="0" smtClean="0"/>
              <a:t>«6 </a:t>
            </a:r>
            <a:r>
              <a:rPr lang="ru-RU" sz="1600" dirty="0"/>
              <a:t>собак связи заменили 10 человек посыльных, причем доставка донесений ускорилась в 3-4 раза».</a:t>
            </a:r>
          </a:p>
        </p:txBody>
      </p:sp>
    </p:spTree>
    <p:extLst>
      <p:ext uri="{BB962C8B-B14F-4D97-AF65-F5344CB8AC3E}">
        <p14:creationId xmlns:p14="http://schemas.microsoft.com/office/powerpoint/2010/main" val="197646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12" y="188640"/>
            <a:ext cx="8784976" cy="648072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FD5A7"/>
              </a:gs>
              <a:gs pos="99000">
                <a:schemeClr val="bg2"/>
              </a:gs>
            </a:gsLst>
            <a:lin ang="5400000" scaled="0"/>
          </a:gradFill>
          <a:ln>
            <a:solidFill>
              <a:srgbClr val="930603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51520" y="476672"/>
            <a:ext cx="446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Cambria" panose="02040503050406030204" pitchFamily="18" charset="0"/>
              </a:rPr>
              <a:t>СОБАКИ - САНИТАРЫ</a:t>
            </a:r>
            <a:endParaRPr lang="ru-RU" sz="2800" b="1" dirty="0">
              <a:latin typeface="Cambria" panose="0204050305040603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519876"/>
            <a:ext cx="3865411" cy="2880320"/>
          </a:xfrm>
          <a:prstGeom prst="rect">
            <a:avLst/>
          </a:prstGeom>
          <a:noFill/>
          <a:ln w="38100" cap="sq">
            <a:gradFill flip="none" rotWithShape="1">
              <a:gsLst>
                <a:gs pos="28000">
                  <a:srgbClr val="FF7A00"/>
                </a:gs>
                <a:gs pos="66000">
                  <a:srgbClr val="FF0300"/>
                </a:gs>
                <a:gs pos="100000">
                  <a:srgbClr val="4D0808"/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54181"/>
            <a:ext cx="5040560" cy="3414979"/>
          </a:xfrm>
          <a:prstGeom prst="rect">
            <a:avLst/>
          </a:prstGeom>
          <a:noFill/>
          <a:ln w="38100" cap="sq">
            <a:gradFill flip="none" rotWithShape="1">
              <a:gsLst>
                <a:gs pos="28000">
                  <a:srgbClr val="FF7A00"/>
                </a:gs>
                <a:gs pos="66000">
                  <a:srgbClr val="FF0300"/>
                </a:gs>
                <a:gs pos="100000">
                  <a:srgbClr val="4D0808"/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251520" y="5157192"/>
            <a:ext cx="864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Каждая </a:t>
            </a:r>
            <a:r>
              <a:rPr lang="ru-RU" sz="1600" dirty="0"/>
              <a:t>собака снабжалась седлом с санитарными сумками и тащила за собой лыжно- носилочные </a:t>
            </a:r>
            <a:r>
              <a:rPr lang="ru-RU" sz="1600" dirty="0" smtClean="0"/>
              <a:t>санки. </a:t>
            </a:r>
            <a:r>
              <a:rPr lang="ru-RU" sz="1600" dirty="0"/>
              <a:t>Посланная на поле боя санинструктором, собака по-пластунски подползала к телам, обнюхивала их. Если боец оказывался жив, четвероногий санитар начинал вылизывать раненого, приводил в чувство. Затем собака подставляла раненому бок, чтобы человек мог открыть санитарную сумку, сделать себе перевязку, перевалиться на сани.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571220" y="3791942"/>
            <a:ext cx="31542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Собаками – санитарами были, как правило, кавказские овчарки, привыкшие к морозам, рослые, могучие, отважные животные. </a:t>
            </a:r>
          </a:p>
        </p:txBody>
      </p:sp>
    </p:spTree>
    <p:extLst>
      <p:ext uri="{BB962C8B-B14F-4D97-AF65-F5344CB8AC3E}">
        <p14:creationId xmlns:p14="http://schemas.microsoft.com/office/powerpoint/2010/main" val="2774575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12" y="188640"/>
            <a:ext cx="8784976" cy="648072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FD5A7"/>
              </a:gs>
              <a:gs pos="99000">
                <a:schemeClr val="bg2"/>
              </a:gs>
            </a:gsLst>
            <a:lin ang="5400000" scaled="0"/>
          </a:gradFill>
          <a:ln>
            <a:solidFill>
              <a:srgbClr val="930603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467544" y="457508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Cambria" panose="02040503050406030204" pitchFamily="18" charset="0"/>
              </a:rPr>
              <a:t>СОБАКИ - САПЕРЫ</a:t>
            </a:r>
            <a:endParaRPr lang="ru-RU" sz="2800" b="1" dirty="0">
              <a:latin typeface="Cambria" panose="0204050305040603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88" y="1380985"/>
            <a:ext cx="5260024" cy="3528392"/>
          </a:xfrm>
          <a:prstGeom prst="rect">
            <a:avLst/>
          </a:prstGeom>
          <a:noFill/>
          <a:ln w="38100" cap="sq">
            <a:gradFill flip="none" rotWithShape="1">
              <a:gsLst>
                <a:gs pos="28000">
                  <a:srgbClr val="FF7A00"/>
                </a:gs>
                <a:gs pos="66000">
                  <a:srgbClr val="FF0300"/>
                </a:gs>
                <a:gs pos="100000">
                  <a:srgbClr val="4D0808"/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64792"/>
            <a:ext cx="3012951" cy="4550534"/>
          </a:xfrm>
          <a:prstGeom prst="rect">
            <a:avLst/>
          </a:prstGeom>
          <a:noFill/>
          <a:ln w="38100" cap="sq">
            <a:gradFill flip="none" rotWithShape="1">
              <a:gsLst>
                <a:gs pos="28000">
                  <a:srgbClr val="FF7A00"/>
                </a:gs>
                <a:gs pos="66000">
                  <a:srgbClr val="FF0300"/>
                </a:gs>
                <a:gs pos="100000">
                  <a:srgbClr val="4D0808"/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20089" y="5027692"/>
            <a:ext cx="84889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Во </a:t>
            </a:r>
            <a:r>
              <a:rPr lang="ru-RU" sz="1600" dirty="0" smtClean="0"/>
              <a:t>время войны дрессированные </a:t>
            </a:r>
            <a:r>
              <a:rPr lang="ru-RU" sz="1600" dirty="0" err="1"/>
              <a:t>четырехлапые</a:t>
            </a:r>
            <a:r>
              <a:rPr lang="ru-RU" sz="1600" dirty="0"/>
              <a:t> бойцы активно помогали сапёрам обезопасить самые сложные и недоступные объекты. </a:t>
            </a:r>
            <a:r>
              <a:rPr lang="ru-RU" sz="1600" dirty="0" smtClean="0"/>
              <a:t>Проверенные </a:t>
            </a:r>
            <a:r>
              <a:rPr lang="ru-RU" sz="1600" dirty="0"/>
              <a:t>собаками территории считались более безопасными, чем те, которые исследовали люди. Дело в том, что миноискатели сапёров могли обнаружить мины только в металлических контейнерах, в то время как служебные псы распознавали запах взрывчатки в любых емкостях – пластмассовых, картонных, деревянных и др.</a:t>
            </a:r>
          </a:p>
        </p:txBody>
      </p:sp>
    </p:spTree>
    <p:extLst>
      <p:ext uri="{BB962C8B-B14F-4D97-AF65-F5344CB8AC3E}">
        <p14:creationId xmlns:p14="http://schemas.microsoft.com/office/powerpoint/2010/main" val="294092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12" y="188640"/>
            <a:ext cx="8784976" cy="648072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FD5A7"/>
              </a:gs>
              <a:gs pos="99000">
                <a:schemeClr val="bg2"/>
              </a:gs>
            </a:gsLst>
            <a:lin ang="5400000" scaled="0"/>
          </a:gradFill>
          <a:ln>
            <a:solidFill>
              <a:srgbClr val="930603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51520" y="332656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Cambria" panose="02040503050406030204" pitchFamily="18" charset="0"/>
              </a:rPr>
              <a:t>СОБАКИ на ПАРАДЕ ПОБЕДЫ в 1945 году</a:t>
            </a:r>
            <a:endParaRPr lang="ru-RU" sz="2800" b="1" dirty="0">
              <a:latin typeface="Cambria" panose="020405030504060302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628" y="1061970"/>
            <a:ext cx="6552728" cy="4525478"/>
          </a:xfrm>
          <a:prstGeom prst="rect">
            <a:avLst/>
          </a:prstGeom>
          <a:noFill/>
          <a:ln w="38100" cap="sq">
            <a:gradFill flip="none" rotWithShape="1">
              <a:gsLst>
                <a:gs pos="28000">
                  <a:srgbClr val="FF7A00"/>
                </a:gs>
                <a:gs pos="66000">
                  <a:srgbClr val="FF0300"/>
                </a:gs>
                <a:gs pos="100000">
                  <a:srgbClr val="4D0808"/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180" y="1074349"/>
            <a:ext cx="4469623" cy="4534636"/>
          </a:xfrm>
          <a:prstGeom prst="rect">
            <a:avLst/>
          </a:prstGeom>
          <a:noFill/>
          <a:ln w="38100" cap="sq">
            <a:gradFill flip="none" rotWithShape="1">
              <a:gsLst>
                <a:gs pos="28000">
                  <a:srgbClr val="FF7A00"/>
                </a:gs>
                <a:gs pos="66000">
                  <a:srgbClr val="FF0300"/>
                </a:gs>
                <a:gs pos="100000">
                  <a:srgbClr val="4D0808"/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251520" y="5766355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/>
              <a:t>Джульбарс</a:t>
            </a:r>
            <a:r>
              <a:rPr lang="ru-RU" sz="1600" dirty="0"/>
              <a:t> – герой Великой Отечественной войны, боец 14-й штурмовой инженерно-сапёрной бригады, награждённый медалью "За боевые заслуги" и удостоенный чести быть пронесенным по Красной площади во время Парада Победы в Москве в 1945 году </a:t>
            </a:r>
            <a:r>
              <a:rPr lang="ru-RU" sz="1600" dirty="0" smtClean="0"/>
              <a:t>на </a:t>
            </a:r>
            <a:r>
              <a:rPr lang="ru-RU" sz="1600" dirty="0"/>
              <a:t>кителе Иосифа Сталина.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5536" y="5898758"/>
            <a:ext cx="8208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Солдаты-саперы и собаки минно-розыскной службы на Параде Победы 24 июня 1945 года.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216003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12" y="188640"/>
            <a:ext cx="8784976" cy="6480720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FFD5A7"/>
              </a:gs>
              <a:gs pos="99000">
                <a:schemeClr val="bg2"/>
              </a:gs>
            </a:gsLst>
            <a:lin ang="5400000" scaled="0"/>
          </a:gradFill>
          <a:ln>
            <a:solidFill>
              <a:srgbClr val="930603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539552" y="433108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Cambria" panose="02040503050406030204" pitchFamily="18" charset="0"/>
              </a:rPr>
              <a:t>КОШКИ</a:t>
            </a:r>
            <a:endParaRPr lang="ru-RU" sz="2800" b="1" dirty="0">
              <a:latin typeface="Cambria" panose="0204050305040603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5201905"/>
            <a:ext cx="80648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Среди истории военного времени существует легенда о рыжем коте-«слухаче», который жил при зенитной батарее и точно предсказывал все воздушные атаки. Причем на приближение советских самолетов кот не реагировал. Командиры батареи очень уважали кота за этот уникальный дар, выделили ему паек и даже одного солдата в качестве охраны.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39" y="1124744"/>
            <a:ext cx="5688632" cy="3777607"/>
          </a:xfrm>
          <a:prstGeom prst="rect">
            <a:avLst/>
          </a:prstGeom>
          <a:noFill/>
          <a:ln w="38100" cap="sq">
            <a:gradFill flip="none" rotWithShape="1">
              <a:gsLst>
                <a:gs pos="28000">
                  <a:srgbClr val="FF7A00"/>
                </a:gs>
                <a:gs pos="66000">
                  <a:srgbClr val="FF0300"/>
                </a:gs>
                <a:gs pos="100000">
                  <a:srgbClr val="4D0808"/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33108"/>
            <a:ext cx="3092433" cy="2419828"/>
          </a:xfrm>
          <a:prstGeom prst="rect">
            <a:avLst/>
          </a:prstGeom>
          <a:noFill/>
          <a:ln w="38100" cap="sq">
            <a:gradFill flip="none" rotWithShape="1">
              <a:gsLst>
                <a:gs pos="28000">
                  <a:srgbClr val="FF7A00"/>
                </a:gs>
                <a:gs pos="66000">
                  <a:srgbClr val="FF0300"/>
                </a:gs>
                <a:gs pos="100000">
                  <a:srgbClr val="4D0808"/>
                </a:gs>
              </a:gsLst>
              <a:lin ang="16200000" scaled="1"/>
              <a:tileRect/>
            </a:gra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805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1285</TotalTime>
  <Words>856</Words>
  <Application>Microsoft Office PowerPoint</Application>
  <PresentationFormat>Экран (4:3)</PresentationFormat>
  <Paragraphs>31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Борзова</dc:creator>
  <cp:lastModifiedBy>Борзова </cp:lastModifiedBy>
  <cp:revision>108</cp:revision>
  <dcterms:created xsi:type="dcterms:W3CDTF">2015-04-16T11:40:31Z</dcterms:created>
  <dcterms:modified xsi:type="dcterms:W3CDTF">2018-04-29T12:46:05Z</dcterms:modified>
</cp:coreProperties>
</file>